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9"/>
  </p:notesMasterIdLst>
  <p:sldIdLst>
    <p:sldId id="256" r:id="rId2"/>
    <p:sldId id="258" r:id="rId3"/>
    <p:sldId id="270" r:id="rId4"/>
    <p:sldId id="259" r:id="rId5"/>
    <p:sldId id="265" r:id="rId6"/>
    <p:sldId id="266" r:id="rId7"/>
    <p:sldId id="261" r:id="rId8"/>
    <p:sldId id="262" r:id="rId9"/>
    <p:sldId id="263" r:id="rId10"/>
    <p:sldId id="264" r:id="rId11"/>
    <p:sldId id="267" r:id="rId12"/>
    <p:sldId id="271" r:id="rId13"/>
    <p:sldId id="273" r:id="rId14"/>
    <p:sldId id="274" r:id="rId15"/>
    <p:sldId id="276" r:id="rId16"/>
    <p:sldId id="277" r:id="rId17"/>
    <p:sldId id="275" r:id="rId18"/>
  </p:sldIdLst>
  <p:sldSz cx="20104100" cy="11309350"/>
  <p:notesSz cx="20104100" cy="11309350"/>
  <p:embeddedFontLst>
    <p:embeddedFont>
      <p:font typeface="Arial Black" panose="020B0A04020102020204" pitchFamily="3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C45132A9-C85B-4FEE-A229-4BFF0FFF88EE}">
          <p14:sldIdLst>
            <p14:sldId id="256"/>
          </p14:sldIdLst>
        </p14:section>
        <p14:section name="Раздел без заголовка" id="{A6EBF343-CFCA-4C23-9423-3BA045005862}">
          <p14:sldIdLst>
            <p14:sldId id="258"/>
            <p14:sldId id="270"/>
            <p14:sldId id="259"/>
            <p14:sldId id="265"/>
            <p14:sldId id="266"/>
            <p14:sldId id="261"/>
            <p14:sldId id="262"/>
            <p14:sldId id="263"/>
            <p14:sldId id="264"/>
            <p14:sldId id="267"/>
            <p14:sldId id="271"/>
            <p14:sldId id="273"/>
            <p14:sldId id="274"/>
            <p14:sldId id="276"/>
            <p14:sldId id="277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539" userDrawn="1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ional" initials="P" lastIdx="1" clrIdx="0">
    <p:extLst>
      <p:ext uri="{19B8F6BF-5375-455C-9EA6-DF929625EA0E}">
        <p15:presenceInfo xmlns:p15="http://schemas.microsoft.com/office/powerpoint/2012/main" userId="Profession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4" d="100"/>
          <a:sy n="44" d="100"/>
        </p:scale>
        <p:origin x="30" y="228"/>
      </p:cViewPr>
      <p:guideLst>
        <p:guide orient="horz" pos="3539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3906F-BC35-4983-9A6B-8E5E51F0D8D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4AC8B7-B086-4FAB-AFAC-E323EB4CFC33}">
      <dgm:prSet phldrT="[Текст]"/>
      <dgm:spPr/>
      <dgm:t>
        <a:bodyPr/>
        <a:lstStyle/>
        <a:p>
          <a:r>
            <a:rPr lang="ru-RU" dirty="0"/>
            <a:t>Стадия 1</a:t>
          </a:r>
        </a:p>
      </dgm:t>
    </dgm:pt>
    <dgm:pt modelId="{9C3FFDD9-B913-4A37-A5C7-3D00EEED9B7E}" type="parTrans" cxnId="{8349B8A4-1A56-4059-BC21-AE38AE6B6127}">
      <dgm:prSet/>
      <dgm:spPr/>
      <dgm:t>
        <a:bodyPr/>
        <a:lstStyle/>
        <a:p>
          <a:endParaRPr lang="ru-RU"/>
        </a:p>
      </dgm:t>
    </dgm:pt>
    <dgm:pt modelId="{C996B661-AACE-4313-A5B1-7328065424E1}" type="sibTrans" cxnId="{8349B8A4-1A56-4059-BC21-AE38AE6B6127}">
      <dgm:prSet/>
      <dgm:spPr/>
      <dgm:t>
        <a:bodyPr/>
        <a:lstStyle/>
        <a:p>
          <a:endParaRPr lang="ru-RU"/>
        </a:p>
      </dgm:t>
    </dgm:pt>
    <dgm:pt modelId="{53647C96-CFC3-409E-AAA4-64DC417E6965}">
      <dgm:prSet phldrT="[Текст]"/>
      <dgm:spPr/>
      <dgm:t>
        <a:bodyPr/>
        <a:lstStyle/>
        <a:p>
          <a:r>
            <a:rPr lang="ru-RU" dirty="0"/>
            <a:t>Стадия 3</a:t>
          </a:r>
        </a:p>
      </dgm:t>
    </dgm:pt>
    <dgm:pt modelId="{E5C59C3A-7F01-456D-A85F-B32554E8C417}" type="parTrans" cxnId="{47948D67-D2EE-46E2-939A-5DD80505BD01}">
      <dgm:prSet/>
      <dgm:spPr/>
      <dgm:t>
        <a:bodyPr/>
        <a:lstStyle/>
        <a:p>
          <a:endParaRPr lang="ru-RU"/>
        </a:p>
      </dgm:t>
    </dgm:pt>
    <dgm:pt modelId="{C6BEFBEA-956F-4D42-B262-9CBB32D3D770}" type="sibTrans" cxnId="{47948D67-D2EE-46E2-939A-5DD80505BD01}">
      <dgm:prSet/>
      <dgm:spPr/>
      <dgm:t>
        <a:bodyPr/>
        <a:lstStyle/>
        <a:p>
          <a:endParaRPr lang="ru-RU"/>
        </a:p>
      </dgm:t>
    </dgm:pt>
    <dgm:pt modelId="{4F0D223C-DE88-434C-AE73-3BC30C0173B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4000" dirty="0"/>
            <a:t> Постановка бизнес-задачи</a:t>
          </a:r>
        </a:p>
      </dgm:t>
    </dgm:pt>
    <dgm:pt modelId="{4B9EFF79-1193-407E-864D-E52E9B27A6CA}" type="parTrans" cxnId="{438FFCF1-445F-4649-A129-C6F54E322621}">
      <dgm:prSet/>
      <dgm:spPr/>
      <dgm:t>
        <a:bodyPr/>
        <a:lstStyle/>
        <a:p>
          <a:endParaRPr lang="ru-RU"/>
        </a:p>
      </dgm:t>
    </dgm:pt>
    <dgm:pt modelId="{A6808A5B-0D6C-4026-83A6-F74FA9CAF20B}" type="sibTrans" cxnId="{438FFCF1-445F-4649-A129-C6F54E322621}">
      <dgm:prSet/>
      <dgm:spPr/>
      <dgm:t>
        <a:bodyPr/>
        <a:lstStyle/>
        <a:p>
          <a:endParaRPr lang="ru-RU"/>
        </a:p>
      </dgm:t>
    </dgm:pt>
    <dgm:pt modelId="{5346C472-2E77-41F0-9D77-7F59D2AA0C1C}">
      <dgm:prSet phldrT="[Текст]"/>
      <dgm:spPr/>
      <dgm:t>
        <a:bodyPr/>
        <a:lstStyle/>
        <a:p>
          <a:r>
            <a:rPr lang="ru-RU" dirty="0"/>
            <a:t>Стадия 2</a:t>
          </a:r>
        </a:p>
      </dgm:t>
    </dgm:pt>
    <dgm:pt modelId="{199D5FBC-3F9C-4EA4-B4E8-01B0B7E04A52}" type="sibTrans" cxnId="{C02F49CB-E741-45A4-82BE-81BCE09BC91B}">
      <dgm:prSet/>
      <dgm:spPr/>
      <dgm:t>
        <a:bodyPr/>
        <a:lstStyle/>
        <a:p>
          <a:endParaRPr lang="ru-RU"/>
        </a:p>
      </dgm:t>
    </dgm:pt>
    <dgm:pt modelId="{BAA48F7B-F5BB-4B1D-9786-C0A96232BB1E}" type="parTrans" cxnId="{C02F49CB-E741-45A4-82BE-81BCE09BC91B}">
      <dgm:prSet/>
      <dgm:spPr/>
      <dgm:t>
        <a:bodyPr/>
        <a:lstStyle/>
        <a:p>
          <a:endParaRPr lang="ru-RU"/>
        </a:p>
      </dgm:t>
    </dgm:pt>
    <dgm:pt modelId="{EEFF867B-AD59-499C-9957-CC079195D02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4000" dirty="0"/>
            <a:t> Первичное исследование данных</a:t>
          </a:r>
        </a:p>
      </dgm:t>
    </dgm:pt>
    <dgm:pt modelId="{070F6218-129B-441B-9528-9B80243EE915}" type="parTrans" cxnId="{E385012B-ED24-4ADE-8801-C6288DF37904}">
      <dgm:prSet/>
      <dgm:spPr/>
      <dgm:t>
        <a:bodyPr/>
        <a:lstStyle/>
        <a:p>
          <a:endParaRPr lang="ru-RU"/>
        </a:p>
      </dgm:t>
    </dgm:pt>
    <dgm:pt modelId="{6776A9BB-CA3A-4FE4-8924-4447E96B7DBA}" type="sibTrans" cxnId="{E385012B-ED24-4ADE-8801-C6288DF37904}">
      <dgm:prSet/>
      <dgm:spPr/>
      <dgm:t>
        <a:bodyPr/>
        <a:lstStyle/>
        <a:p>
          <a:endParaRPr lang="ru-RU"/>
        </a:p>
      </dgm:t>
    </dgm:pt>
    <dgm:pt modelId="{A5197CD5-C8E4-4FDB-89F0-808EC75AB8D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5500" dirty="0"/>
            <a:t> </a:t>
          </a:r>
          <a:r>
            <a:rPr lang="ru-RU" sz="4000" dirty="0"/>
            <a:t>Подготовка данных для анализа</a:t>
          </a:r>
        </a:p>
      </dgm:t>
    </dgm:pt>
    <dgm:pt modelId="{6F76F317-D01A-4217-8BD3-7712081928F4}" type="parTrans" cxnId="{8722682B-ABAC-4D5F-906C-5A2E7C13C166}">
      <dgm:prSet/>
      <dgm:spPr/>
      <dgm:t>
        <a:bodyPr/>
        <a:lstStyle/>
        <a:p>
          <a:endParaRPr lang="ru-RU"/>
        </a:p>
      </dgm:t>
    </dgm:pt>
    <dgm:pt modelId="{3F6E9B3C-25FF-469C-A110-7612A97A87BF}" type="sibTrans" cxnId="{8722682B-ABAC-4D5F-906C-5A2E7C13C166}">
      <dgm:prSet/>
      <dgm:spPr/>
      <dgm:t>
        <a:bodyPr/>
        <a:lstStyle/>
        <a:p>
          <a:endParaRPr lang="ru-RU"/>
        </a:p>
      </dgm:t>
    </dgm:pt>
    <dgm:pt modelId="{6F0C2506-3315-42E6-8F2C-805766D4284B}">
      <dgm:prSet/>
      <dgm:spPr/>
      <dgm:t>
        <a:bodyPr/>
        <a:lstStyle/>
        <a:p>
          <a:r>
            <a:rPr lang="ru-RU" dirty="0"/>
            <a:t>Стадия 4</a:t>
          </a:r>
        </a:p>
      </dgm:t>
    </dgm:pt>
    <dgm:pt modelId="{A958335F-6D0C-4A69-9CA6-B60CFE9671B3}" type="parTrans" cxnId="{95C5217B-0A02-4B15-A01C-AA26DA9C53FA}">
      <dgm:prSet/>
      <dgm:spPr/>
      <dgm:t>
        <a:bodyPr/>
        <a:lstStyle/>
        <a:p>
          <a:endParaRPr lang="ru-RU"/>
        </a:p>
      </dgm:t>
    </dgm:pt>
    <dgm:pt modelId="{AF1F42A8-EC35-4FF1-918A-719AC4BDB84E}" type="sibTrans" cxnId="{95C5217B-0A02-4B15-A01C-AA26DA9C53FA}">
      <dgm:prSet/>
      <dgm:spPr/>
      <dgm:t>
        <a:bodyPr/>
        <a:lstStyle/>
        <a:p>
          <a:endParaRPr lang="ru-RU"/>
        </a:p>
      </dgm:t>
    </dgm:pt>
    <dgm:pt modelId="{A9F8BAC6-161B-42CB-8A4C-1DBBF70999B4}">
      <dgm:prSet/>
      <dgm:spPr/>
      <dgm:t>
        <a:bodyPr/>
        <a:lstStyle/>
        <a:p>
          <a:r>
            <a:rPr lang="ru-RU" dirty="0"/>
            <a:t>Стадия 5</a:t>
          </a:r>
        </a:p>
      </dgm:t>
    </dgm:pt>
    <dgm:pt modelId="{3599FDDF-8DF0-4D37-B4DB-311F86BF524D}" type="parTrans" cxnId="{AF3BA8D6-38B5-41D0-ADFD-E0DA44DCBC9B}">
      <dgm:prSet/>
      <dgm:spPr/>
      <dgm:t>
        <a:bodyPr/>
        <a:lstStyle/>
        <a:p>
          <a:endParaRPr lang="ru-RU"/>
        </a:p>
      </dgm:t>
    </dgm:pt>
    <dgm:pt modelId="{EC0D0CC1-E32C-498D-A3C0-CE2F414B3DA5}" type="sibTrans" cxnId="{AF3BA8D6-38B5-41D0-ADFD-E0DA44DCBC9B}">
      <dgm:prSet/>
      <dgm:spPr/>
      <dgm:t>
        <a:bodyPr/>
        <a:lstStyle/>
        <a:p>
          <a:endParaRPr lang="ru-RU"/>
        </a:p>
      </dgm:t>
    </dgm:pt>
    <dgm:pt modelId="{92644D58-3014-498E-BAF4-20716675D112}">
      <dgm:prSet/>
      <dgm:spPr/>
      <dgm:t>
        <a:bodyPr/>
        <a:lstStyle/>
        <a:p>
          <a:r>
            <a:rPr lang="ru-RU" dirty="0"/>
            <a:t>Стадия 6</a:t>
          </a:r>
        </a:p>
      </dgm:t>
    </dgm:pt>
    <dgm:pt modelId="{62553A11-FEAE-4E60-85AA-82B9B0A2D415}" type="parTrans" cxnId="{FA1417A4-BD22-46EF-BF46-29CA9B46DC71}">
      <dgm:prSet/>
      <dgm:spPr/>
      <dgm:t>
        <a:bodyPr/>
        <a:lstStyle/>
        <a:p>
          <a:endParaRPr lang="ru-RU"/>
        </a:p>
      </dgm:t>
    </dgm:pt>
    <dgm:pt modelId="{1608D277-AFD6-4FEE-941A-8C98AC1F115C}" type="sibTrans" cxnId="{FA1417A4-BD22-46EF-BF46-29CA9B46DC71}">
      <dgm:prSet/>
      <dgm:spPr/>
      <dgm:t>
        <a:bodyPr/>
        <a:lstStyle/>
        <a:p>
          <a:endParaRPr lang="ru-RU"/>
        </a:p>
      </dgm:t>
    </dgm:pt>
    <dgm:pt modelId="{F0CC1569-192D-4C42-9D4B-7C7B32702E7F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4000" dirty="0"/>
            <a:t> Анализ данных</a:t>
          </a:r>
        </a:p>
      </dgm:t>
    </dgm:pt>
    <dgm:pt modelId="{43E3F8C3-E754-4B60-803D-95C6A136D78E}" type="parTrans" cxnId="{3AAF5395-DF97-43EF-B07E-ECE65F8E9734}">
      <dgm:prSet/>
      <dgm:spPr/>
      <dgm:t>
        <a:bodyPr/>
        <a:lstStyle/>
        <a:p>
          <a:endParaRPr lang="ru-RU"/>
        </a:p>
      </dgm:t>
    </dgm:pt>
    <dgm:pt modelId="{B04B7765-7A07-4303-A189-545882595B30}" type="sibTrans" cxnId="{3AAF5395-DF97-43EF-B07E-ECE65F8E9734}">
      <dgm:prSet/>
      <dgm:spPr/>
      <dgm:t>
        <a:bodyPr/>
        <a:lstStyle/>
        <a:p>
          <a:endParaRPr lang="ru-RU"/>
        </a:p>
      </dgm:t>
    </dgm:pt>
    <dgm:pt modelId="{BB2236DA-C341-4437-B744-13ECDAA6AB3D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4000" dirty="0"/>
            <a:t> Интерпретация результатов</a:t>
          </a:r>
        </a:p>
      </dgm:t>
    </dgm:pt>
    <dgm:pt modelId="{DDF8FFCA-DDAC-40CC-BD5C-1C9C5AA1FAFB}" type="parTrans" cxnId="{2A7D29A6-1EE2-400E-9EEC-2BCCB56A385D}">
      <dgm:prSet/>
      <dgm:spPr/>
      <dgm:t>
        <a:bodyPr/>
        <a:lstStyle/>
        <a:p>
          <a:endParaRPr lang="ru-RU"/>
        </a:p>
      </dgm:t>
    </dgm:pt>
    <dgm:pt modelId="{969AFBB7-1E3C-4517-AD64-DB6BCB843C2E}" type="sibTrans" cxnId="{2A7D29A6-1EE2-400E-9EEC-2BCCB56A385D}">
      <dgm:prSet/>
      <dgm:spPr/>
      <dgm:t>
        <a:bodyPr/>
        <a:lstStyle/>
        <a:p>
          <a:endParaRPr lang="ru-RU"/>
        </a:p>
      </dgm:t>
    </dgm:pt>
    <dgm:pt modelId="{31164F8F-5C46-404D-A92A-9C9E957DFDC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5500" dirty="0"/>
            <a:t> </a:t>
          </a:r>
          <a:r>
            <a:rPr lang="ru-RU" sz="4000" dirty="0"/>
            <a:t>Внедрение</a:t>
          </a:r>
        </a:p>
      </dgm:t>
    </dgm:pt>
    <dgm:pt modelId="{A3BF93D7-2238-4F42-9EE9-5F12BE41D5BB}" type="parTrans" cxnId="{305CDC88-1F47-4CE6-8539-1D4F921EC646}">
      <dgm:prSet/>
      <dgm:spPr/>
      <dgm:t>
        <a:bodyPr/>
        <a:lstStyle/>
        <a:p>
          <a:endParaRPr lang="ru-RU"/>
        </a:p>
      </dgm:t>
    </dgm:pt>
    <dgm:pt modelId="{3C970B57-D43F-49C6-A119-A79739F83494}" type="sibTrans" cxnId="{305CDC88-1F47-4CE6-8539-1D4F921EC646}">
      <dgm:prSet/>
      <dgm:spPr/>
      <dgm:t>
        <a:bodyPr/>
        <a:lstStyle/>
        <a:p>
          <a:endParaRPr lang="ru-RU"/>
        </a:p>
      </dgm:t>
    </dgm:pt>
    <dgm:pt modelId="{DEC6D6B7-9CA7-45A3-96CD-F5564752D0EB}" type="pres">
      <dgm:prSet presAssocID="{41D3906F-BC35-4983-9A6B-8E5E51F0D8DB}" presName="linearFlow" presStyleCnt="0">
        <dgm:presLayoutVars>
          <dgm:dir/>
          <dgm:animLvl val="lvl"/>
          <dgm:resizeHandles val="exact"/>
        </dgm:presLayoutVars>
      </dgm:prSet>
      <dgm:spPr/>
    </dgm:pt>
    <dgm:pt modelId="{85E7B9EA-9991-48E5-AFBE-53116814060E}" type="pres">
      <dgm:prSet presAssocID="{584AC8B7-B086-4FAB-AFAC-E323EB4CFC33}" presName="composite" presStyleCnt="0"/>
      <dgm:spPr/>
    </dgm:pt>
    <dgm:pt modelId="{0229B3A4-8C16-4354-9FDA-BCC65B8495EE}" type="pres">
      <dgm:prSet presAssocID="{584AC8B7-B086-4FAB-AFAC-E323EB4CFC33}" presName="parentText" presStyleLbl="alignNode1" presStyleIdx="0" presStyleCnt="6" custLinFactNeighborY="0">
        <dgm:presLayoutVars>
          <dgm:chMax val="1"/>
          <dgm:bulletEnabled val="1"/>
        </dgm:presLayoutVars>
      </dgm:prSet>
      <dgm:spPr/>
    </dgm:pt>
    <dgm:pt modelId="{AC111FE6-24C5-43CB-92F5-3FAB0263987F}" type="pres">
      <dgm:prSet presAssocID="{584AC8B7-B086-4FAB-AFAC-E323EB4CFC33}" presName="descendantText" presStyleLbl="alignAcc1" presStyleIdx="0" presStyleCnt="6" custScaleX="98733" custScaleY="100000" custLinFactNeighborX="-608">
        <dgm:presLayoutVars>
          <dgm:bulletEnabled val="1"/>
        </dgm:presLayoutVars>
      </dgm:prSet>
      <dgm:spPr/>
    </dgm:pt>
    <dgm:pt modelId="{C856A1F0-6868-4B57-A7A7-3C6E00512C18}" type="pres">
      <dgm:prSet presAssocID="{C996B661-AACE-4313-A5B1-7328065424E1}" presName="sp" presStyleCnt="0"/>
      <dgm:spPr/>
    </dgm:pt>
    <dgm:pt modelId="{65D01415-6DF5-4AA4-ADA4-BDA1D702700F}" type="pres">
      <dgm:prSet presAssocID="{5346C472-2E77-41F0-9D77-7F59D2AA0C1C}" presName="composite" presStyleCnt="0"/>
      <dgm:spPr/>
    </dgm:pt>
    <dgm:pt modelId="{7732042B-F98E-49BA-ADE3-3DCA75E03178}" type="pres">
      <dgm:prSet presAssocID="{5346C472-2E77-41F0-9D77-7F59D2AA0C1C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F9C9BE8B-82A5-4C6E-850A-2ABB12432D79}" type="pres">
      <dgm:prSet presAssocID="{5346C472-2E77-41F0-9D77-7F59D2AA0C1C}" presName="descendantText" presStyleLbl="alignAcc1" presStyleIdx="1" presStyleCnt="6">
        <dgm:presLayoutVars>
          <dgm:bulletEnabled val="1"/>
        </dgm:presLayoutVars>
      </dgm:prSet>
      <dgm:spPr/>
    </dgm:pt>
    <dgm:pt modelId="{20FE6889-1394-4BE7-9F34-65AB879AFF08}" type="pres">
      <dgm:prSet presAssocID="{199D5FBC-3F9C-4EA4-B4E8-01B0B7E04A52}" presName="sp" presStyleCnt="0"/>
      <dgm:spPr/>
    </dgm:pt>
    <dgm:pt modelId="{7F828F6B-3F9B-4D60-8716-F87F2B8B84B7}" type="pres">
      <dgm:prSet presAssocID="{53647C96-CFC3-409E-AAA4-64DC417E6965}" presName="composite" presStyleCnt="0"/>
      <dgm:spPr/>
    </dgm:pt>
    <dgm:pt modelId="{7016E77D-2E5A-46DA-AC03-323985362FDC}" type="pres">
      <dgm:prSet presAssocID="{53647C96-CFC3-409E-AAA4-64DC417E6965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DCC2F93-677D-4C03-AA08-B0D57EF0E567}" type="pres">
      <dgm:prSet presAssocID="{53647C96-CFC3-409E-AAA4-64DC417E6965}" presName="descendantText" presStyleLbl="alignAcc1" presStyleIdx="2" presStyleCnt="6">
        <dgm:presLayoutVars>
          <dgm:bulletEnabled val="1"/>
        </dgm:presLayoutVars>
      </dgm:prSet>
      <dgm:spPr/>
    </dgm:pt>
    <dgm:pt modelId="{1723FF86-F8F5-432C-8CEE-DA8C2F46A560}" type="pres">
      <dgm:prSet presAssocID="{C6BEFBEA-956F-4D42-B262-9CBB32D3D770}" presName="sp" presStyleCnt="0"/>
      <dgm:spPr/>
    </dgm:pt>
    <dgm:pt modelId="{0D819A9C-6DE4-41BD-B3B9-D6AEC42F6A2B}" type="pres">
      <dgm:prSet presAssocID="{6F0C2506-3315-42E6-8F2C-805766D4284B}" presName="composite" presStyleCnt="0"/>
      <dgm:spPr/>
    </dgm:pt>
    <dgm:pt modelId="{A23318D7-341C-4421-A3B4-69B7C2FE0119}" type="pres">
      <dgm:prSet presAssocID="{6F0C2506-3315-42E6-8F2C-805766D4284B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C3814564-0BEB-4817-97C0-4A6CAE671EC9}" type="pres">
      <dgm:prSet presAssocID="{6F0C2506-3315-42E6-8F2C-805766D4284B}" presName="descendantText" presStyleLbl="alignAcc1" presStyleIdx="3" presStyleCnt="6">
        <dgm:presLayoutVars>
          <dgm:bulletEnabled val="1"/>
        </dgm:presLayoutVars>
      </dgm:prSet>
      <dgm:spPr/>
    </dgm:pt>
    <dgm:pt modelId="{4ED96BCE-3EE9-4D8E-AF35-D70A5B161E60}" type="pres">
      <dgm:prSet presAssocID="{AF1F42A8-EC35-4FF1-918A-719AC4BDB84E}" presName="sp" presStyleCnt="0"/>
      <dgm:spPr/>
    </dgm:pt>
    <dgm:pt modelId="{27927618-48BB-42B5-B0C8-55E12EF49CE2}" type="pres">
      <dgm:prSet presAssocID="{A9F8BAC6-161B-42CB-8A4C-1DBBF70999B4}" presName="composite" presStyleCnt="0"/>
      <dgm:spPr/>
    </dgm:pt>
    <dgm:pt modelId="{54E4C175-A339-4BF4-8C03-10742D210E4C}" type="pres">
      <dgm:prSet presAssocID="{A9F8BAC6-161B-42CB-8A4C-1DBBF70999B4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E91CE588-E779-4363-9476-503CA8D03280}" type="pres">
      <dgm:prSet presAssocID="{A9F8BAC6-161B-42CB-8A4C-1DBBF70999B4}" presName="descendantText" presStyleLbl="alignAcc1" presStyleIdx="4" presStyleCnt="6">
        <dgm:presLayoutVars>
          <dgm:bulletEnabled val="1"/>
        </dgm:presLayoutVars>
      </dgm:prSet>
      <dgm:spPr/>
    </dgm:pt>
    <dgm:pt modelId="{7E745DF9-C573-490C-BA2A-51588B091DBD}" type="pres">
      <dgm:prSet presAssocID="{EC0D0CC1-E32C-498D-A3C0-CE2F414B3DA5}" presName="sp" presStyleCnt="0"/>
      <dgm:spPr/>
    </dgm:pt>
    <dgm:pt modelId="{A1FB7F6C-B334-4A4F-ACD1-9902EF0694EE}" type="pres">
      <dgm:prSet presAssocID="{92644D58-3014-498E-BAF4-20716675D112}" presName="composite" presStyleCnt="0"/>
      <dgm:spPr/>
    </dgm:pt>
    <dgm:pt modelId="{12C06934-5BB9-4A0E-9522-5BF0304C0441}" type="pres">
      <dgm:prSet presAssocID="{92644D58-3014-498E-BAF4-20716675D11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C1701A26-65DC-4BBD-98DA-6B5C424CFAB3}" type="pres">
      <dgm:prSet presAssocID="{92644D58-3014-498E-BAF4-20716675D112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5659FB22-3A43-40DD-A5A3-20E2C83BEE7B}" type="presOf" srcId="{F0CC1569-192D-4C42-9D4B-7C7B32702E7F}" destId="{C3814564-0BEB-4817-97C0-4A6CAE671EC9}" srcOrd="0" destOrd="0" presId="urn:microsoft.com/office/officeart/2005/8/layout/chevron2"/>
    <dgm:cxn modelId="{5AAC1325-F492-48CE-AC2F-E3710A2030D7}" type="presOf" srcId="{A9F8BAC6-161B-42CB-8A4C-1DBBF70999B4}" destId="{54E4C175-A339-4BF4-8C03-10742D210E4C}" srcOrd="0" destOrd="0" presId="urn:microsoft.com/office/officeart/2005/8/layout/chevron2"/>
    <dgm:cxn modelId="{E385012B-ED24-4ADE-8801-C6288DF37904}" srcId="{5346C472-2E77-41F0-9D77-7F59D2AA0C1C}" destId="{EEFF867B-AD59-499C-9957-CC079195D02E}" srcOrd="0" destOrd="0" parTransId="{070F6218-129B-441B-9528-9B80243EE915}" sibTransId="{6776A9BB-CA3A-4FE4-8924-4447E96B7DBA}"/>
    <dgm:cxn modelId="{8722682B-ABAC-4D5F-906C-5A2E7C13C166}" srcId="{53647C96-CFC3-409E-AAA4-64DC417E6965}" destId="{A5197CD5-C8E4-4FDB-89F0-808EC75AB8D2}" srcOrd="0" destOrd="0" parTransId="{6F76F317-D01A-4217-8BD3-7712081928F4}" sibTransId="{3F6E9B3C-25FF-469C-A110-7612A97A87BF}"/>
    <dgm:cxn modelId="{47948D67-D2EE-46E2-939A-5DD80505BD01}" srcId="{41D3906F-BC35-4983-9A6B-8E5E51F0D8DB}" destId="{53647C96-CFC3-409E-AAA4-64DC417E6965}" srcOrd="2" destOrd="0" parTransId="{E5C59C3A-7F01-456D-A85F-B32554E8C417}" sibTransId="{C6BEFBEA-956F-4D42-B262-9CBB32D3D770}"/>
    <dgm:cxn modelId="{3E5A3A6E-EEE5-4C40-B26B-46927DDE3349}" type="presOf" srcId="{53647C96-CFC3-409E-AAA4-64DC417E6965}" destId="{7016E77D-2E5A-46DA-AC03-323985362FDC}" srcOrd="0" destOrd="0" presId="urn:microsoft.com/office/officeart/2005/8/layout/chevron2"/>
    <dgm:cxn modelId="{FA1C284F-BD8D-4708-B5D4-7990BA61346A}" type="presOf" srcId="{EEFF867B-AD59-499C-9957-CC079195D02E}" destId="{F9C9BE8B-82A5-4C6E-850A-2ABB12432D79}" srcOrd="0" destOrd="0" presId="urn:microsoft.com/office/officeart/2005/8/layout/chevron2"/>
    <dgm:cxn modelId="{CA2E754F-F8CF-4546-B37F-E4ABBBE26A8E}" type="presOf" srcId="{41D3906F-BC35-4983-9A6B-8E5E51F0D8DB}" destId="{DEC6D6B7-9CA7-45A3-96CD-F5564752D0EB}" srcOrd="0" destOrd="0" presId="urn:microsoft.com/office/officeart/2005/8/layout/chevron2"/>
    <dgm:cxn modelId="{D4C4E952-1908-479B-B491-7D0A86F5AE20}" type="presOf" srcId="{584AC8B7-B086-4FAB-AFAC-E323EB4CFC33}" destId="{0229B3A4-8C16-4354-9FDA-BCC65B8495EE}" srcOrd="0" destOrd="0" presId="urn:microsoft.com/office/officeart/2005/8/layout/chevron2"/>
    <dgm:cxn modelId="{6FCD8177-3933-48BC-BA99-1AD164F423F7}" type="presOf" srcId="{4F0D223C-DE88-434C-AE73-3BC30C0173B4}" destId="{AC111FE6-24C5-43CB-92F5-3FAB0263987F}" srcOrd="0" destOrd="0" presId="urn:microsoft.com/office/officeart/2005/8/layout/chevron2"/>
    <dgm:cxn modelId="{95C5217B-0A02-4B15-A01C-AA26DA9C53FA}" srcId="{41D3906F-BC35-4983-9A6B-8E5E51F0D8DB}" destId="{6F0C2506-3315-42E6-8F2C-805766D4284B}" srcOrd="3" destOrd="0" parTransId="{A958335F-6D0C-4A69-9CA6-B60CFE9671B3}" sibTransId="{AF1F42A8-EC35-4FF1-918A-719AC4BDB84E}"/>
    <dgm:cxn modelId="{305CDC88-1F47-4CE6-8539-1D4F921EC646}" srcId="{92644D58-3014-498E-BAF4-20716675D112}" destId="{31164F8F-5C46-404D-A92A-9C9E957DFDCB}" srcOrd="0" destOrd="0" parTransId="{A3BF93D7-2238-4F42-9EE9-5F12BE41D5BB}" sibTransId="{3C970B57-D43F-49C6-A119-A79739F83494}"/>
    <dgm:cxn modelId="{3AAF5395-DF97-43EF-B07E-ECE65F8E9734}" srcId="{6F0C2506-3315-42E6-8F2C-805766D4284B}" destId="{F0CC1569-192D-4C42-9D4B-7C7B32702E7F}" srcOrd="0" destOrd="0" parTransId="{43E3F8C3-E754-4B60-803D-95C6A136D78E}" sibTransId="{B04B7765-7A07-4303-A189-545882595B30}"/>
    <dgm:cxn modelId="{FA1417A4-BD22-46EF-BF46-29CA9B46DC71}" srcId="{41D3906F-BC35-4983-9A6B-8E5E51F0D8DB}" destId="{92644D58-3014-498E-BAF4-20716675D112}" srcOrd="5" destOrd="0" parTransId="{62553A11-FEAE-4E60-85AA-82B9B0A2D415}" sibTransId="{1608D277-AFD6-4FEE-941A-8C98AC1F115C}"/>
    <dgm:cxn modelId="{8349B8A4-1A56-4059-BC21-AE38AE6B6127}" srcId="{41D3906F-BC35-4983-9A6B-8E5E51F0D8DB}" destId="{584AC8B7-B086-4FAB-AFAC-E323EB4CFC33}" srcOrd="0" destOrd="0" parTransId="{9C3FFDD9-B913-4A37-A5C7-3D00EEED9B7E}" sibTransId="{C996B661-AACE-4313-A5B1-7328065424E1}"/>
    <dgm:cxn modelId="{2A7D29A6-1EE2-400E-9EEC-2BCCB56A385D}" srcId="{A9F8BAC6-161B-42CB-8A4C-1DBBF70999B4}" destId="{BB2236DA-C341-4437-B744-13ECDAA6AB3D}" srcOrd="0" destOrd="0" parTransId="{DDF8FFCA-DDAC-40CC-BD5C-1C9C5AA1FAFB}" sibTransId="{969AFBB7-1E3C-4517-AD64-DB6BCB843C2E}"/>
    <dgm:cxn modelId="{C02F49CB-E741-45A4-82BE-81BCE09BC91B}" srcId="{41D3906F-BC35-4983-9A6B-8E5E51F0D8DB}" destId="{5346C472-2E77-41F0-9D77-7F59D2AA0C1C}" srcOrd="1" destOrd="0" parTransId="{BAA48F7B-F5BB-4B1D-9786-C0A96232BB1E}" sibTransId="{199D5FBC-3F9C-4EA4-B4E8-01B0B7E04A52}"/>
    <dgm:cxn modelId="{AF3BA8D6-38B5-41D0-ADFD-E0DA44DCBC9B}" srcId="{41D3906F-BC35-4983-9A6B-8E5E51F0D8DB}" destId="{A9F8BAC6-161B-42CB-8A4C-1DBBF70999B4}" srcOrd="4" destOrd="0" parTransId="{3599FDDF-8DF0-4D37-B4DB-311F86BF524D}" sibTransId="{EC0D0CC1-E32C-498D-A3C0-CE2F414B3DA5}"/>
    <dgm:cxn modelId="{C164ABD6-7A1A-4272-9A55-BF2A9FB9531B}" type="presOf" srcId="{A5197CD5-C8E4-4FDB-89F0-808EC75AB8D2}" destId="{3DCC2F93-677D-4C03-AA08-B0D57EF0E567}" srcOrd="0" destOrd="0" presId="urn:microsoft.com/office/officeart/2005/8/layout/chevron2"/>
    <dgm:cxn modelId="{8817DCED-D55E-435F-B4AB-FAC2BB038B92}" type="presOf" srcId="{31164F8F-5C46-404D-A92A-9C9E957DFDCB}" destId="{C1701A26-65DC-4BBD-98DA-6B5C424CFAB3}" srcOrd="0" destOrd="0" presId="urn:microsoft.com/office/officeart/2005/8/layout/chevron2"/>
    <dgm:cxn modelId="{438FFCF1-445F-4649-A129-C6F54E322621}" srcId="{584AC8B7-B086-4FAB-AFAC-E323EB4CFC33}" destId="{4F0D223C-DE88-434C-AE73-3BC30C0173B4}" srcOrd="0" destOrd="0" parTransId="{4B9EFF79-1193-407E-864D-E52E9B27A6CA}" sibTransId="{A6808A5B-0D6C-4026-83A6-F74FA9CAF20B}"/>
    <dgm:cxn modelId="{EE2631F2-B3C6-409B-96D3-65B2D7675E16}" type="presOf" srcId="{5346C472-2E77-41F0-9D77-7F59D2AA0C1C}" destId="{7732042B-F98E-49BA-ADE3-3DCA75E03178}" srcOrd="0" destOrd="0" presId="urn:microsoft.com/office/officeart/2005/8/layout/chevron2"/>
    <dgm:cxn modelId="{EAB3CFF4-0231-4E89-BBAA-2F0D522A1064}" type="presOf" srcId="{BB2236DA-C341-4437-B744-13ECDAA6AB3D}" destId="{E91CE588-E779-4363-9476-503CA8D03280}" srcOrd="0" destOrd="0" presId="urn:microsoft.com/office/officeart/2005/8/layout/chevron2"/>
    <dgm:cxn modelId="{585C08F5-712F-46F9-9D1C-7429BEE40798}" type="presOf" srcId="{6F0C2506-3315-42E6-8F2C-805766D4284B}" destId="{A23318D7-341C-4421-A3B4-69B7C2FE0119}" srcOrd="0" destOrd="0" presId="urn:microsoft.com/office/officeart/2005/8/layout/chevron2"/>
    <dgm:cxn modelId="{A333E3F5-95DC-431A-A08C-7528304AC991}" type="presOf" srcId="{92644D58-3014-498E-BAF4-20716675D112}" destId="{12C06934-5BB9-4A0E-9522-5BF0304C0441}" srcOrd="0" destOrd="0" presId="urn:microsoft.com/office/officeart/2005/8/layout/chevron2"/>
    <dgm:cxn modelId="{2386AA24-0F69-4899-8305-38DE31BCDFC9}" type="presParOf" srcId="{DEC6D6B7-9CA7-45A3-96CD-F5564752D0EB}" destId="{85E7B9EA-9991-48E5-AFBE-53116814060E}" srcOrd="0" destOrd="0" presId="urn:microsoft.com/office/officeart/2005/8/layout/chevron2"/>
    <dgm:cxn modelId="{8C96786B-3046-480E-89F8-72025965545E}" type="presParOf" srcId="{85E7B9EA-9991-48E5-AFBE-53116814060E}" destId="{0229B3A4-8C16-4354-9FDA-BCC65B8495EE}" srcOrd="0" destOrd="0" presId="urn:microsoft.com/office/officeart/2005/8/layout/chevron2"/>
    <dgm:cxn modelId="{A1A73798-4A11-4492-8E34-5D0ECDC7AB83}" type="presParOf" srcId="{85E7B9EA-9991-48E5-AFBE-53116814060E}" destId="{AC111FE6-24C5-43CB-92F5-3FAB0263987F}" srcOrd="1" destOrd="0" presId="urn:microsoft.com/office/officeart/2005/8/layout/chevron2"/>
    <dgm:cxn modelId="{E3AF5D51-E45E-4541-B43B-E266E0137EE0}" type="presParOf" srcId="{DEC6D6B7-9CA7-45A3-96CD-F5564752D0EB}" destId="{C856A1F0-6868-4B57-A7A7-3C6E00512C18}" srcOrd="1" destOrd="0" presId="urn:microsoft.com/office/officeart/2005/8/layout/chevron2"/>
    <dgm:cxn modelId="{C508130A-0E73-4F80-A972-406C4CE09A90}" type="presParOf" srcId="{DEC6D6B7-9CA7-45A3-96CD-F5564752D0EB}" destId="{65D01415-6DF5-4AA4-ADA4-BDA1D702700F}" srcOrd="2" destOrd="0" presId="urn:microsoft.com/office/officeart/2005/8/layout/chevron2"/>
    <dgm:cxn modelId="{E7857B05-C8EF-440E-89E7-005C78D5D49C}" type="presParOf" srcId="{65D01415-6DF5-4AA4-ADA4-BDA1D702700F}" destId="{7732042B-F98E-49BA-ADE3-3DCA75E03178}" srcOrd="0" destOrd="0" presId="urn:microsoft.com/office/officeart/2005/8/layout/chevron2"/>
    <dgm:cxn modelId="{CD3A785B-C9E1-4840-A192-27C74E1483C0}" type="presParOf" srcId="{65D01415-6DF5-4AA4-ADA4-BDA1D702700F}" destId="{F9C9BE8B-82A5-4C6E-850A-2ABB12432D79}" srcOrd="1" destOrd="0" presId="urn:microsoft.com/office/officeart/2005/8/layout/chevron2"/>
    <dgm:cxn modelId="{CD061A46-7E13-41C9-BAAF-B4314323CAB4}" type="presParOf" srcId="{DEC6D6B7-9CA7-45A3-96CD-F5564752D0EB}" destId="{20FE6889-1394-4BE7-9F34-65AB879AFF08}" srcOrd="3" destOrd="0" presId="urn:microsoft.com/office/officeart/2005/8/layout/chevron2"/>
    <dgm:cxn modelId="{E90030ED-DC83-4BD2-B5B0-26C3CC5896FA}" type="presParOf" srcId="{DEC6D6B7-9CA7-45A3-96CD-F5564752D0EB}" destId="{7F828F6B-3F9B-4D60-8716-F87F2B8B84B7}" srcOrd="4" destOrd="0" presId="urn:microsoft.com/office/officeart/2005/8/layout/chevron2"/>
    <dgm:cxn modelId="{57B705AC-DDC7-40CB-8484-425AD6FA40E9}" type="presParOf" srcId="{7F828F6B-3F9B-4D60-8716-F87F2B8B84B7}" destId="{7016E77D-2E5A-46DA-AC03-323985362FDC}" srcOrd="0" destOrd="0" presId="urn:microsoft.com/office/officeart/2005/8/layout/chevron2"/>
    <dgm:cxn modelId="{FF62D07B-5CFE-4E61-9A9E-51D222D0B4EA}" type="presParOf" srcId="{7F828F6B-3F9B-4D60-8716-F87F2B8B84B7}" destId="{3DCC2F93-677D-4C03-AA08-B0D57EF0E567}" srcOrd="1" destOrd="0" presId="urn:microsoft.com/office/officeart/2005/8/layout/chevron2"/>
    <dgm:cxn modelId="{5D811164-B964-4BBE-A7C5-E553B39F8D94}" type="presParOf" srcId="{DEC6D6B7-9CA7-45A3-96CD-F5564752D0EB}" destId="{1723FF86-F8F5-432C-8CEE-DA8C2F46A560}" srcOrd="5" destOrd="0" presId="urn:microsoft.com/office/officeart/2005/8/layout/chevron2"/>
    <dgm:cxn modelId="{6DCF8DC5-4F91-4884-8A51-C5F8E228EA93}" type="presParOf" srcId="{DEC6D6B7-9CA7-45A3-96CD-F5564752D0EB}" destId="{0D819A9C-6DE4-41BD-B3B9-D6AEC42F6A2B}" srcOrd="6" destOrd="0" presId="urn:microsoft.com/office/officeart/2005/8/layout/chevron2"/>
    <dgm:cxn modelId="{DCD329A0-D126-4589-B6D0-72B30529310B}" type="presParOf" srcId="{0D819A9C-6DE4-41BD-B3B9-D6AEC42F6A2B}" destId="{A23318D7-341C-4421-A3B4-69B7C2FE0119}" srcOrd="0" destOrd="0" presId="urn:microsoft.com/office/officeart/2005/8/layout/chevron2"/>
    <dgm:cxn modelId="{B73161CE-522D-488E-A529-C3366B6FE511}" type="presParOf" srcId="{0D819A9C-6DE4-41BD-B3B9-D6AEC42F6A2B}" destId="{C3814564-0BEB-4817-97C0-4A6CAE671EC9}" srcOrd="1" destOrd="0" presId="urn:microsoft.com/office/officeart/2005/8/layout/chevron2"/>
    <dgm:cxn modelId="{ACFA41BE-BB67-4470-861C-5CE91F4FD0EA}" type="presParOf" srcId="{DEC6D6B7-9CA7-45A3-96CD-F5564752D0EB}" destId="{4ED96BCE-3EE9-4D8E-AF35-D70A5B161E60}" srcOrd="7" destOrd="0" presId="urn:microsoft.com/office/officeart/2005/8/layout/chevron2"/>
    <dgm:cxn modelId="{03E80226-EB17-42D2-B095-B32CF6C59E25}" type="presParOf" srcId="{DEC6D6B7-9CA7-45A3-96CD-F5564752D0EB}" destId="{27927618-48BB-42B5-B0C8-55E12EF49CE2}" srcOrd="8" destOrd="0" presId="urn:microsoft.com/office/officeart/2005/8/layout/chevron2"/>
    <dgm:cxn modelId="{B9AB850D-D683-45CE-B3B7-ACF750392AB5}" type="presParOf" srcId="{27927618-48BB-42B5-B0C8-55E12EF49CE2}" destId="{54E4C175-A339-4BF4-8C03-10742D210E4C}" srcOrd="0" destOrd="0" presId="urn:microsoft.com/office/officeart/2005/8/layout/chevron2"/>
    <dgm:cxn modelId="{6A03C51E-92CF-49EF-A4C8-0EE4E9C74859}" type="presParOf" srcId="{27927618-48BB-42B5-B0C8-55E12EF49CE2}" destId="{E91CE588-E779-4363-9476-503CA8D03280}" srcOrd="1" destOrd="0" presId="urn:microsoft.com/office/officeart/2005/8/layout/chevron2"/>
    <dgm:cxn modelId="{0F9532A8-3E0D-48A2-9651-45952F1662B3}" type="presParOf" srcId="{DEC6D6B7-9CA7-45A3-96CD-F5564752D0EB}" destId="{7E745DF9-C573-490C-BA2A-51588B091DBD}" srcOrd="9" destOrd="0" presId="urn:microsoft.com/office/officeart/2005/8/layout/chevron2"/>
    <dgm:cxn modelId="{3D8BB0D5-A5A6-4B65-B25E-C466652ABBDD}" type="presParOf" srcId="{DEC6D6B7-9CA7-45A3-96CD-F5564752D0EB}" destId="{A1FB7F6C-B334-4A4F-ACD1-9902EF0694EE}" srcOrd="10" destOrd="0" presId="urn:microsoft.com/office/officeart/2005/8/layout/chevron2"/>
    <dgm:cxn modelId="{D7A2B974-3F05-410D-87AF-D16154E05796}" type="presParOf" srcId="{A1FB7F6C-B334-4A4F-ACD1-9902EF0694EE}" destId="{12C06934-5BB9-4A0E-9522-5BF0304C0441}" srcOrd="0" destOrd="0" presId="urn:microsoft.com/office/officeart/2005/8/layout/chevron2"/>
    <dgm:cxn modelId="{2C940FD3-08D7-4E3D-972F-BD1BC9A1E806}" type="presParOf" srcId="{A1FB7F6C-B334-4A4F-ACD1-9902EF0694EE}" destId="{C1701A26-65DC-4BBD-98DA-6B5C424CFA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/>
      <dgm:t>
        <a:bodyPr/>
        <a:lstStyle/>
        <a:p>
          <a:r>
            <a:rPr lang="ru-RU" dirty="0"/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2CCB7BB8-4A53-423C-A7E4-4CF74C48E0F8}">
      <dgm:prSet phldrT="[Текст]"/>
      <dgm:spPr/>
      <dgm:t>
        <a:bodyPr/>
        <a:lstStyle/>
        <a:p>
          <a:r>
            <a:rPr lang="ru-RU" dirty="0"/>
            <a:t>Этап 6. Внедрение</a:t>
          </a:r>
        </a:p>
      </dgm:t>
    </dgm:pt>
    <dgm:pt modelId="{3555AC81-B233-4533-9C27-E4659C1C2E29}" type="parTrans" cxnId="{1126DC27-84CB-4855-9EE1-2A4A6B611942}">
      <dgm:prSet/>
      <dgm:spPr/>
      <dgm:t>
        <a:bodyPr/>
        <a:lstStyle/>
        <a:p>
          <a:endParaRPr lang="ru-RU"/>
        </a:p>
      </dgm:t>
    </dgm:pt>
    <dgm:pt modelId="{D1CA76CE-E47E-410A-90FD-71EBAF4B7923}" type="sibTrans" cxnId="{1126DC27-84CB-4855-9EE1-2A4A6B611942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194C6BC-0DA6-480B-88ED-9DB5C5D2DDEA}" type="pres">
      <dgm:prSet presAssocID="{BEBD7157-4A1B-4EC5-BCF8-2B8B7F520B99}" presName="parTxOnlySpace" presStyleCnt="0"/>
      <dgm:spPr/>
    </dgm:pt>
    <dgm:pt modelId="{CE67FAEA-E0E7-4B99-BFFB-308C321CF6B6}" type="pres">
      <dgm:prSet presAssocID="{2CCB7BB8-4A53-423C-A7E4-4CF74C48E0F8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1126DC27-84CB-4855-9EE1-2A4A6B611942}" srcId="{33001278-2ACA-4D77-934F-6AB27702CC9C}" destId="{2CCB7BB8-4A53-423C-A7E4-4CF74C48E0F8}" srcOrd="5" destOrd="0" parTransId="{3555AC81-B233-4533-9C27-E4659C1C2E29}" sibTransId="{D1CA76CE-E47E-410A-90FD-71EBAF4B7923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8B990E4-D73D-48EB-8875-9B4C16254826}" type="presOf" srcId="{2CCB7BB8-4A53-423C-A7E4-4CF74C48E0F8}" destId="{CE67FAEA-E0E7-4B99-BFFB-308C321CF6B6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13D4C2EC-FFFD-44DF-A164-A77B841E76E5}" type="presParOf" srcId="{A430A622-6737-4DAF-944C-7887198DC89E}" destId="{6194C6BC-0DA6-480B-88ED-9DB5C5D2DDEA}" srcOrd="9" destOrd="0" presId="urn:microsoft.com/office/officeart/2005/8/layout/chevron1"/>
    <dgm:cxn modelId="{B40DEAE0-F31E-4734-BB93-8AC150518BB5}" type="presParOf" srcId="{A430A622-6737-4DAF-944C-7887198DC89E}" destId="{CE67FAEA-E0E7-4B99-BFFB-308C321CF6B6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/>
      <dgm:t>
        <a:bodyPr/>
        <a:lstStyle/>
        <a:p>
          <a:r>
            <a:rPr lang="ru-RU" dirty="0"/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783A8B0C-9824-47C9-B046-0F6FD18A2B6B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4752351-7488-4A2C-970D-5007756103C6}" type="parTrans" cxnId="{A117B03C-9166-402D-85BA-5E0BC9BC3E5C}">
      <dgm:prSet/>
      <dgm:spPr/>
      <dgm:t>
        <a:bodyPr/>
        <a:lstStyle/>
        <a:p>
          <a:endParaRPr lang="ru-RU"/>
        </a:p>
      </dgm:t>
    </dgm:pt>
    <dgm:pt modelId="{450DA691-CEC3-4476-A638-AE7723CE6DD1}" type="sibTrans" cxnId="{A117B03C-9166-402D-85BA-5E0BC9BC3E5C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F735C4E-4172-4E1A-B56A-EE4552E05AD3}" type="pres">
      <dgm:prSet presAssocID="{BEBD7157-4A1B-4EC5-BCF8-2B8B7F520B99}" presName="parTxOnlySpace" presStyleCnt="0"/>
      <dgm:spPr/>
    </dgm:pt>
    <dgm:pt modelId="{B8D11B69-2F46-463C-827E-04543A0FB0B8}" type="pres">
      <dgm:prSet presAssocID="{783A8B0C-9824-47C9-B046-0F6FD18A2B6B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A117B03C-9166-402D-85BA-5E0BC9BC3E5C}" srcId="{33001278-2ACA-4D77-934F-6AB27702CC9C}" destId="{783A8B0C-9824-47C9-B046-0F6FD18A2B6B}" srcOrd="5" destOrd="0" parTransId="{84752351-7488-4A2C-970D-5007756103C6}" sibTransId="{450DA691-CEC3-4476-A638-AE7723CE6DD1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FFB77665-B667-4C48-AF35-2CCB04F8A0BA}" type="presOf" srcId="{783A8B0C-9824-47C9-B046-0F6FD18A2B6B}" destId="{B8D11B69-2F46-463C-827E-04543A0FB0B8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6038DFAB-5795-4F2A-835D-7EA9D4012F66}" type="presParOf" srcId="{A430A622-6737-4DAF-944C-7887198DC89E}" destId="{6F735C4E-4172-4E1A-B56A-EE4552E05AD3}" srcOrd="9" destOrd="0" presId="urn:microsoft.com/office/officeart/2005/8/layout/chevron1"/>
    <dgm:cxn modelId="{FD400B16-EC9F-4C03-AE3C-940477C5A2E3}" type="presParOf" srcId="{A430A622-6737-4DAF-944C-7887198DC89E}" destId="{B8D11B69-2F46-463C-827E-04543A0FB0B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/>
      <dgm:t>
        <a:bodyPr/>
        <a:lstStyle/>
        <a:p>
          <a:r>
            <a:rPr lang="ru-RU" dirty="0"/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0DAC2CD9-7B25-4AB0-A6AA-19B7061909F8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E40393A1-4AAE-4502-9EDD-D0514F5E2808}" type="parTrans" cxnId="{1FD2A99D-F988-4F96-AD3A-86ACD7FA310B}">
      <dgm:prSet/>
      <dgm:spPr/>
      <dgm:t>
        <a:bodyPr/>
        <a:lstStyle/>
        <a:p>
          <a:endParaRPr lang="ru-RU"/>
        </a:p>
      </dgm:t>
    </dgm:pt>
    <dgm:pt modelId="{3FC7061C-457F-4326-81D2-3D8D41E6CDAB}" type="sibTrans" cxnId="{1FD2A99D-F988-4F96-AD3A-86ACD7FA310B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5B84090-324B-4D20-BDC0-2D187F7EC7FB}" type="pres">
      <dgm:prSet presAssocID="{BEBD7157-4A1B-4EC5-BCF8-2B8B7F520B99}" presName="parTxOnlySpace" presStyleCnt="0"/>
      <dgm:spPr/>
    </dgm:pt>
    <dgm:pt modelId="{9B0581F2-7A7E-4AD7-9F2F-50B53803D353}" type="pres">
      <dgm:prSet presAssocID="{0DAC2CD9-7B25-4AB0-A6AA-19B7061909F8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1FD2A99D-F988-4F96-AD3A-86ACD7FA310B}" srcId="{33001278-2ACA-4D77-934F-6AB27702CC9C}" destId="{0DAC2CD9-7B25-4AB0-A6AA-19B7061909F8}" srcOrd="5" destOrd="0" parTransId="{E40393A1-4AAE-4502-9EDD-D0514F5E2808}" sibTransId="{3FC7061C-457F-4326-81D2-3D8D41E6CDAB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C4F33B2-0A46-449C-AEE3-D7199394A905}" type="presOf" srcId="{0DAC2CD9-7B25-4AB0-A6AA-19B7061909F8}" destId="{9B0581F2-7A7E-4AD7-9F2F-50B53803D353}" srcOrd="0" destOrd="0" presId="urn:microsoft.com/office/officeart/2005/8/layout/chevron1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97A7DF8C-448F-4CEC-BD92-D8BDDE033869}" type="presParOf" srcId="{A430A622-6737-4DAF-944C-7887198DC89E}" destId="{D5B84090-324B-4D20-BDC0-2D187F7EC7FB}" srcOrd="9" destOrd="0" presId="urn:microsoft.com/office/officeart/2005/8/layout/chevron1"/>
    <dgm:cxn modelId="{0C374DE6-CC04-4268-814C-B2C617DA193A}" type="presParOf" srcId="{A430A622-6737-4DAF-944C-7887198DC89E}" destId="{9B0581F2-7A7E-4AD7-9F2F-50B53803D35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45A8A2F3-7DEC-4F9A-B22F-7F69026FCC9C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7237397-8768-47B4-96CB-B54D17FE5E45}" type="parTrans" cxnId="{04EE371F-4A81-4F93-82CB-2AF838F7E3FD}">
      <dgm:prSet/>
      <dgm:spPr/>
      <dgm:t>
        <a:bodyPr/>
        <a:lstStyle/>
        <a:p>
          <a:endParaRPr lang="ru-RU"/>
        </a:p>
      </dgm:t>
    </dgm:pt>
    <dgm:pt modelId="{1FDDC75F-1EEC-4CE1-8F0F-73988151C85C}" type="sibTrans" cxnId="{04EE371F-4A81-4F93-82CB-2AF838F7E3FD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8800A9FA-DC2F-4ECB-B12A-B45190BFBA18}" type="pres">
      <dgm:prSet presAssocID="{BEBD7157-4A1B-4EC5-BCF8-2B8B7F520B99}" presName="parTxOnlySpace" presStyleCnt="0"/>
      <dgm:spPr/>
    </dgm:pt>
    <dgm:pt modelId="{84B55535-0402-4EF8-87B1-89575CAD5A50}" type="pres">
      <dgm:prSet presAssocID="{45A8A2F3-7DEC-4F9A-B22F-7F69026FCC9C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04EE371F-4A81-4F93-82CB-2AF838F7E3FD}" srcId="{33001278-2ACA-4D77-934F-6AB27702CC9C}" destId="{45A8A2F3-7DEC-4F9A-B22F-7F69026FCC9C}" srcOrd="5" destOrd="0" parTransId="{87237397-8768-47B4-96CB-B54D17FE5E45}" sibTransId="{1FDDC75F-1EEC-4CE1-8F0F-73988151C85C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5913248-BC7A-4ACA-8751-05D3E612E0F5}" type="presOf" srcId="{45A8A2F3-7DEC-4F9A-B22F-7F69026FCC9C}" destId="{84B55535-0402-4EF8-87B1-89575CAD5A50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E8D07D55-582C-4B9E-9975-A97B242BE5EC}" type="presParOf" srcId="{A430A622-6737-4DAF-944C-7887198DC89E}" destId="{8800A9FA-DC2F-4ECB-B12A-B45190BFBA18}" srcOrd="9" destOrd="0" presId="urn:microsoft.com/office/officeart/2005/8/layout/chevron1"/>
    <dgm:cxn modelId="{88416C04-A10A-42BD-A573-808EDBD85614}" type="presParOf" srcId="{A430A622-6737-4DAF-944C-7887198DC89E}" destId="{84B55535-0402-4EF8-87B1-89575CAD5A50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94F0EB0F-55EB-4C16-ABF4-9C43966DC4CE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1015F244-B6A7-44A8-A880-6D735363E38D}" type="parTrans" cxnId="{2127258E-BE5C-4E49-8682-DE864C29271B}">
      <dgm:prSet/>
      <dgm:spPr/>
      <dgm:t>
        <a:bodyPr/>
        <a:lstStyle/>
        <a:p>
          <a:endParaRPr lang="ru-RU"/>
        </a:p>
      </dgm:t>
    </dgm:pt>
    <dgm:pt modelId="{8BCE33B9-FBAE-4705-9C24-DB4A004D45FA}" type="sibTrans" cxnId="{2127258E-BE5C-4E49-8682-DE864C29271B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05C52DD-9B0A-448E-B942-97F700BA7548}" type="pres">
      <dgm:prSet presAssocID="{BEBD7157-4A1B-4EC5-BCF8-2B8B7F520B99}" presName="parTxOnlySpace" presStyleCnt="0"/>
      <dgm:spPr/>
    </dgm:pt>
    <dgm:pt modelId="{D1A1908B-B42E-452C-B990-F2E70D40A328}" type="pres">
      <dgm:prSet presAssocID="{94F0EB0F-55EB-4C16-ABF4-9C43966DC4CE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23D8C317-5D23-4E65-AF1B-CA7FEFD52D88}" type="presOf" srcId="{94F0EB0F-55EB-4C16-ABF4-9C43966DC4CE}" destId="{D1A1908B-B42E-452C-B990-F2E70D40A328}" srcOrd="0" destOrd="0" presId="urn:microsoft.com/office/officeart/2005/8/layout/chevron1"/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2127258E-BE5C-4E49-8682-DE864C29271B}" srcId="{33001278-2ACA-4D77-934F-6AB27702CC9C}" destId="{94F0EB0F-55EB-4C16-ABF4-9C43966DC4CE}" srcOrd="5" destOrd="0" parTransId="{1015F244-B6A7-44A8-A880-6D735363E38D}" sibTransId="{8BCE33B9-FBAE-4705-9C24-DB4A004D45FA}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360EFFC7-2183-4E25-BD12-14D7B50B58A6}" type="presParOf" srcId="{A430A622-6737-4DAF-944C-7887198DC89E}" destId="{605C52DD-9B0A-448E-B942-97F700BA7548}" srcOrd="9" destOrd="0" presId="urn:microsoft.com/office/officeart/2005/8/layout/chevron1"/>
    <dgm:cxn modelId="{68934546-1D30-4443-9F4C-D11FDDB97D42}" type="presParOf" srcId="{A430A622-6737-4DAF-944C-7887198DC89E}" destId="{D1A1908B-B42E-452C-B990-F2E70D40A32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31971C5A-42E8-4B81-A7AE-C94552330131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2422E1AC-EEE2-4EE9-8FD7-B9D60C4D4D2B}" type="parTrans" cxnId="{16ED49F4-2859-4B00-A660-217639E7527A}">
      <dgm:prSet/>
      <dgm:spPr/>
      <dgm:t>
        <a:bodyPr/>
        <a:lstStyle/>
        <a:p>
          <a:endParaRPr lang="ru-RU"/>
        </a:p>
      </dgm:t>
    </dgm:pt>
    <dgm:pt modelId="{A4E036BC-C06A-45C4-85D2-E32A9E44D4FB}" type="sibTrans" cxnId="{16ED49F4-2859-4B00-A660-217639E7527A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B8D84DE-B101-4834-A5E6-CE0DF881F8F4}" type="pres">
      <dgm:prSet presAssocID="{BEBD7157-4A1B-4EC5-BCF8-2B8B7F520B99}" presName="parTxOnlySpace" presStyleCnt="0"/>
      <dgm:spPr/>
    </dgm:pt>
    <dgm:pt modelId="{E01C5F27-C443-488B-96ED-2F6FA8CBF7AE}" type="pres">
      <dgm:prSet presAssocID="{31971C5A-42E8-4B81-A7AE-C94552330131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16ED49F4-2859-4B00-A660-217639E7527A}" srcId="{33001278-2ACA-4D77-934F-6AB27702CC9C}" destId="{31971C5A-42E8-4B81-A7AE-C94552330131}" srcOrd="5" destOrd="0" parTransId="{2422E1AC-EEE2-4EE9-8FD7-B9D60C4D4D2B}" sibTransId="{A4E036BC-C06A-45C4-85D2-E32A9E44D4FB}"/>
    <dgm:cxn modelId="{2DED87F5-42DC-4D8B-8FE4-E70489E0FBBE}" type="presOf" srcId="{31971C5A-42E8-4B81-A7AE-C94552330131}" destId="{E01C5F27-C443-488B-96ED-2F6FA8CBF7AE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6AC93391-5DE9-4198-8598-FFF312202191}" type="presParOf" srcId="{A430A622-6737-4DAF-944C-7887198DC89E}" destId="{6B8D84DE-B101-4834-A5E6-CE0DF881F8F4}" srcOrd="9" destOrd="0" presId="urn:microsoft.com/office/officeart/2005/8/layout/chevron1"/>
    <dgm:cxn modelId="{A9F6FB61-2C73-4CA2-BB0B-BFE6863FDD9D}" type="presParOf" srcId="{A430A622-6737-4DAF-944C-7887198DC89E}" destId="{E01C5F27-C443-488B-96ED-2F6FA8CBF7AE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434D6E14-89E8-4448-BC4B-ABF2A8393E9B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B0A78F61-8C8B-40C5-B670-38077CB84FE6}" type="parTrans" cxnId="{9C28646F-CAB2-44D0-8F3E-20A69A79004E}">
      <dgm:prSet/>
      <dgm:spPr/>
      <dgm:t>
        <a:bodyPr/>
        <a:lstStyle/>
        <a:p>
          <a:endParaRPr lang="ru-RU"/>
        </a:p>
      </dgm:t>
    </dgm:pt>
    <dgm:pt modelId="{2DC81920-72F6-4C11-80AE-30FCEC7B36C2}" type="sibTrans" cxnId="{9C28646F-CAB2-44D0-8F3E-20A69A79004E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45F7CE3-1AA8-4AED-9F4A-A74BB7CB6BB1}" type="pres">
      <dgm:prSet presAssocID="{BEBD7157-4A1B-4EC5-BCF8-2B8B7F520B99}" presName="parTxOnlySpace" presStyleCnt="0"/>
      <dgm:spPr/>
    </dgm:pt>
    <dgm:pt modelId="{EFBEE50E-CB93-4CF1-87FA-5E59D14B8DDA}" type="pres">
      <dgm:prSet presAssocID="{434D6E14-89E8-4448-BC4B-ABF2A8393E9B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9C28646F-CAB2-44D0-8F3E-20A69A79004E}" srcId="{33001278-2ACA-4D77-934F-6AB27702CC9C}" destId="{434D6E14-89E8-4448-BC4B-ABF2A8393E9B}" srcOrd="5" destOrd="0" parTransId="{B0A78F61-8C8B-40C5-B670-38077CB84FE6}" sibTransId="{2DC81920-72F6-4C11-80AE-30FCEC7B36C2}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6990ADAA-0628-468E-903D-9CDE862B88B2}" type="presOf" srcId="{434D6E14-89E8-4448-BC4B-ABF2A8393E9B}" destId="{EFBEE50E-CB93-4CF1-87FA-5E59D14B8DDA}" srcOrd="0" destOrd="0" presId="urn:microsoft.com/office/officeart/2005/8/layout/chevron1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759F0581-3695-4A2B-841E-B514AB597F53}" type="presParOf" srcId="{A430A622-6737-4DAF-944C-7887198DC89E}" destId="{545F7CE3-1AA8-4AED-9F4A-A74BB7CB6BB1}" srcOrd="9" destOrd="0" presId="urn:microsoft.com/office/officeart/2005/8/layout/chevron1"/>
    <dgm:cxn modelId="{E86E5AE0-7257-4969-9EFB-71E8FA2DF13D}" type="presParOf" srcId="{A430A622-6737-4DAF-944C-7887198DC89E}" destId="{EFBEE50E-CB93-4CF1-87FA-5E59D14B8DDA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/>
      <dgm:t>
        <a:bodyPr/>
        <a:lstStyle/>
        <a:p>
          <a:r>
            <a:rPr lang="ru-RU" dirty="0"/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/>
      <dgm:t>
        <a:bodyPr/>
        <a:lstStyle/>
        <a:p>
          <a:r>
            <a:rPr lang="ru-RU"/>
            <a:t>Этап 6. Внедрение</a:t>
          </a:r>
          <a:endParaRPr lang="ru-RU" dirty="0"/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3001278-2ACA-4D77-934F-6AB27702CC9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67004-8566-499C-860E-51FE3D5D2910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1. Постановка бизнес-задачи</a:t>
          </a:r>
        </a:p>
      </dgm:t>
    </dgm:pt>
    <dgm:pt modelId="{9DA1E09B-29CF-419A-9C93-FFE35EAE1E7E}" type="parTrans" cxnId="{E6AA5718-76B8-4597-BA62-A3A7E7AE440E}">
      <dgm:prSet/>
      <dgm:spPr/>
      <dgm:t>
        <a:bodyPr/>
        <a:lstStyle/>
        <a:p>
          <a:endParaRPr lang="ru-RU"/>
        </a:p>
      </dgm:t>
    </dgm:pt>
    <dgm:pt modelId="{ED8B8929-E35D-4986-8FE4-18554C032780}" type="sibTrans" cxnId="{E6AA5718-76B8-4597-BA62-A3A7E7AE440E}">
      <dgm:prSet/>
      <dgm:spPr/>
      <dgm:t>
        <a:bodyPr/>
        <a:lstStyle/>
        <a:p>
          <a:endParaRPr lang="ru-RU"/>
        </a:p>
      </dgm:t>
    </dgm:pt>
    <dgm:pt modelId="{FEDD29E5-DD0A-4551-9546-4E56E39B9089}">
      <dgm:prSet phldrT="[Текст]"/>
      <dgm:spPr/>
      <dgm:t>
        <a:bodyPr/>
        <a:lstStyle/>
        <a:p>
          <a:r>
            <a:rPr lang="ru-RU" dirty="0"/>
            <a:t>Этап 2. Первичное исследование данных</a:t>
          </a:r>
        </a:p>
      </dgm:t>
    </dgm:pt>
    <dgm:pt modelId="{BBDD41D6-8EA2-464B-9D7E-090A37F3EBFB}" type="parTrans" cxnId="{33227CAD-06B5-41CD-8B51-F01221FCF7C6}">
      <dgm:prSet/>
      <dgm:spPr/>
      <dgm:t>
        <a:bodyPr/>
        <a:lstStyle/>
        <a:p>
          <a:endParaRPr lang="ru-RU"/>
        </a:p>
      </dgm:t>
    </dgm:pt>
    <dgm:pt modelId="{54F888A7-3488-4E6A-A0AD-3F6C08B99235}" type="sibTrans" cxnId="{33227CAD-06B5-41CD-8B51-F01221FCF7C6}">
      <dgm:prSet/>
      <dgm:spPr/>
      <dgm:t>
        <a:bodyPr/>
        <a:lstStyle/>
        <a:p>
          <a:endParaRPr lang="ru-RU"/>
        </a:p>
      </dgm:t>
    </dgm:pt>
    <dgm:pt modelId="{4D77172A-F33E-4225-AB70-5671970EA8A0}">
      <dgm:prSet phldrT="[Текст]"/>
      <dgm:spPr/>
      <dgm:t>
        <a:bodyPr/>
        <a:lstStyle/>
        <a:p>
          <a:r>
            <a:rPr lang="ru-RU" dirty="0"/>
            <a:t>Этап 3. Подготовка данных</a:t>
          </a:r>
        </a:p>
      </dgm:t>
    </dgm:pt>
    <dgm:pt modelId="{0A15789F-B457-418D-8286-0516FFAEE8E7}" type="parTrans" cxnId="{96D86099-AC87-4797-97B6-1BFEDA877E17}">
      <dgm:prSet/>
      <dgm:spPr/>
      <dgm:t>
        <a:bodyPr/>
        <a:lstStyle/>
        <a:p>
          <a:endParaRPr lang="ru-RU"/>
        </a:p>
      </dgm:t>
    </dgm:pt>
    <dgm:pt modelId="{EA9FDC48-BDFA-4DE7-B630-91989D75A773}" type="sibTrans" cxnId="{96D86099-AC87-4797-97B6-1BFEDA877E17}">
      <dgm:prSet/>
      <dgm:spPr/>
      <dgm:t>
        <a:bodyPr/>
        <a:lstStyle/>
        <a:p>
          <a:endParaRPr lang="ru-RU"/>
        </a:p>
      </dgm:t>
    </dgm:pt>
    <dgm:pt modelId="{42EB6BE0-7405-492B-8A5D-FB2DD2012C13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4. Анализ данных</a:t>
          </a:r>
        </a:p>
      </dgm:t>
    </dgm:pt>
    <dgm:pt modelId="{9DC8C7DA-F612-4ECF-B744-E81B709B9C0A}" type="parTrans" cxnId="{36D8B4C1-98FF-44AD-AB60-3FFD1A20DD1D}">
      <dgm:prSet/>
      <dgm:spPr/>
      <dgm:t>
        <a:bodyPr/>
        <a:lstStyle/>
        <a:p>
          <a:endParaRPr lang="ru-RU"/>
        </a:p>
      </dgm:t>
    </dgm:pt>
    <dgm:pt modelId="{A8680230-9DE6-4FEA-81F7-B3044CC08EEE}" type="sibTrans" cxnId="{36D8B4C1-98FF-44AD-AB60-3FFD1A20DD1D}">
      <dgm:prSet/>
      <dgm:spPr/>
      <dgm:t>
        <a:bodyPr/>
        <a:lstStyle/>
        <a:p>
          <a:endParaRPr lang="ru-RU"/>
        </a:p>
      </dgm:t>
    </dgm:pt>
    <dgm:pt modelId="{C15B2EFA-1600-4DDA-876A-B345CFE317B8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Этап 5. Интерпретация результатов</a:t>
          </a:r>
        </a:p>
      </dgm:t>
    </dgm:pt>
    <dgm:pt modelId="{CE94A449-7041-436D-8860-B04B6FA40429}" type="parTrans" cxnId="{636A29D5-987F-47F8-9944-055AB9E59F2D}">
      <dgm:prSet/>
      <dgm:spPr/>
      <dgm:t>
        <a:bodyPr/>
        <a:lstStyle/>
        <a:p>
          <a:endParaRPr lang="ru-RU"/>
        </a:p>
      </dgm:t>
    </dgm:pt>
    <dgm:pt modelId="{BEBD7157-4A1B-4EC5-BCF8-2B8B7F520B99}" type="sibTrans" cxnId="{636A29D5-987F-47F8-9944-055AB9E59F2D}">
      <dgm:prSet/>
      <dgm:spPr/>
      <dgm:t>
        <a:bodyPr/>
        <a:lstStyle/>
        <a:p>
          <a:endParaRPr lang="ru-RU"/>
        </a:p>
      </dgm:t>
    </dgm:pt>
    <dgm:pt modelId="{FABC1015-2997-4537-98D2-E692F567F8D7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Этап 6. Внедрение</a:t>
          </a:r>
        </a:p>
      </dgm:t>
    </dgm:pt>
    <dgm:pt modelId="{8FAA21DE-2FC1-49A7-AEBD-B80AF506B293}" type="parTrans" cxnId="{7CB5C3C8-3F1F-45CB-9794-36B978A8F9C3}">
      <dgm:prSet/>
      <dgm:spPr/>
      <dgm:t>
        <a:bodyPr/>
        <a:lstStyle/>
        <a:p>
          <a:endParaRPr lang="ru-RU"/>
        </a:p>
      </dgm:t>
    </dgm:pt>
    <dgm:pt modelId="{4A9A8E98-E257-4F20-ADF3-B48DF15866A7}" type="sibTrans" cxnId="{7CB5C3C8-3F1F-45CB-9794-36B978A8F9C3}">
      <dgm:prSet/>
      <dgm:spPr/>
      <dgm:t>
        <a:bodyPr/>
        <a:lstStyle/>
        <a:p>
          <a:endParaRPr lang="ru-RU"/>
        </a:p>
      </dgm:t>
    </dgm:pt>
    <dgm:pt modelId="{A430A622-6737-4DAF-944C-7887198DC89E}" type="pres">
      <dgm:prSet presAssocID="{33001278-2ACA-4D77-934F-6AB27702CC9C}" presName="Name0" presStyleCnt="0">
        <dgm:presLayoutVars>
          <dgm:dir/>
          <dgm:animLvl val="lvl"/>
          <dgm:resizeHandles val="exact"/>
        </dgm:presLayoutVars>
      </dgm:prSet>
      <dgm:spPr/>
    </dgm:pt>
    <dgm:pt modelId="{24E96F35-AA0E-4C7F-A12A-AC105FAD2A90}" type="pres">
      <dgm:prSet presAssocID="{79267004-8566-499C-860E-51FE3D5D2910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C689E77-CA6B-43AA-A1C3-9DD75326BA81}" type="pres">
      <dgm:prSet presAssocID="{ED8B8929-E35D-4986-8FE4-18554C032780}" presName="parTxOnlySpace" presStyleCnt="0"/>
      <dgm:spPr/>
    </dgm:pt>
    <dgm:pt modelId="{73FE68D1-716A-4C62-B8A8-F081DAE23C12}" type="pres">
      <dgm:prSet presAssocID="{FEDD29E5-DD0A-4551-9546-4E56E39B908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B1E9B4A-16D0-44A6-934E-CB5382F7BB95}" type="pres">
      <dgm:prSet presAssocID="{54F888A7-3488-4E6A-A0AD-3F6C08B99235}" presName="parTxOnlySpace" presStyleCnt="0"/>
      <dgm:spPr/>
    </dgm:pt>
    <dgm:pt modelId="{B841894A-7BD3-4719-823B-483F2FC173D4}" type="pres">
      <dgm:prSet presAssocID="{4D77172A-F33E-4225-AB70-5671970EA8A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6817541-25DA-4275-8423-6522AB0D2EC5}" type="pres">
      <dgm:prSet presAssocID="{EA9FDC48-BDFA-4DE7-B630-91989D75A773}" presName="parTxOnlySpace" presStyleCnt="0"/>
      <dgm:spPr/>
    </dgm:pt>
    <dgm:pt modelId="{E8BCFE32-E266-48C7-BC9D-E54C759B2C01}" type="pres">
      <dgm:prSet presAssocID="{42EB6BE0-7405-492B-8A5D-FB2DD2012C1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5EC2D12-627F-402E-9786-00257B893D95}" type="pres">
      <dgm:prSet presAssocID="{A8680230-9DE6-4FEA-81F7-B3044CC08EEE}" presName="parTxOnlySpace" presStyleCnt="0"/>
      <dgm:spPr/>
    </dgm:pt>
    <dgm:pt modelId="{FB9F7E75-266F-41FA-9B0C-3DD63D64B05C}" type="pres">
      <dgm:prSet presAssocID="{C15B2EFA-1600-4DDA-876A-B345CFE317B8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34001E4-8795-4086-A892-2836B0ABB7F0}" type="pres">
      <dgm:prSet presAssocID="{BEBD7157-4A1B-4EC5-BCF8-2B8B7F520B99}" presName="parTxOnlySpace" presStyleCnt="0"/>
      <dgm:spPr/>
    </dgm:pt>
    <dgm:pt modelId="{D67EC32D-B021-4676-B64C-7F31AAB0E0E3}" type="pres">
      <dgm:prSet presAssocID="{FABC1015-2997-4537-98D2-E692F567F8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AA5718-76B8-4597-BA62-A3A7E7AE440E}" srcId="{33001278-2ACA-4D77-934F-6AB27702CC9C}" destId="{79267004-8566-499C-860E-51FE3D5D2910}" srcOrd="0" destOrd="0" parTransId="{9DA1E09B-29CF-419A-9C93-FFE35EAE1E7E}" sibTransId="{ED8B8929-E35D-4986-8FE4-18554C032780}"/>
    <dgm:cxn modelId="{6F52FC2B-0AD8-43C7-BF0F-05D9D3B02637}" type="presOf" srcId="{FABC1015-2997-4537-98D2-E692F567F8D7}" destId="{D67EC32D-B021-4676-B64C-7F31AAB0E0E3}" srcOrd="0" destOrd="0" presId="urn:microsoft.com/office/officeart/2005/8/layout/chevron1"/>
    <dgm:cxn modelId="{D6795842-148C-411C-A302-200AF7D28597}" type="presOf" srcId="{4D77172A-F33E-4225-AB70-5671970EA8A0}" destId="{B841894A-7BD3-4719-823B-483F2FC173D4}" srcOrd="0" destOrd="0" presId="urn:microsoft.com/office/officeart/2005/8/layout/chevron1"/>
    <dgm:cxn modelId="{A7F1BF7A-14CF-4793-A0FD-4AB5172D0E7A}" type="presOf" srcId="{42EB6BE0-7405-492B-8A5D-FB2DD2012C13}" destId="{E8BCFE32-E266-48C7-BC9D-E54C759B2C01}" srcOrd="0" destOrd="0" presId="urn:microsoft.com/office/officeart/2005/8/layout/chevron1"/>
    <dgm:cxn modelId="{E5B70281-6BDD-45DE-85C1-069AAF7D55C1}" type="presOf" srcId="{33001278-2ACA-4D77-934F-6AB27702CC9C}" destId="{A430A622-6737-4DAF-944C-7887198DC89E}" srcOrd="0" destOrd="0" presId="urn:microsoft.com/office/officeart/2005/8/layout/chevron1"/>
    <dgm:cxn modelId="{96D86099-AC87-4797-97B6-1BFEDA877E17}" srcId="{33001278-2ACA-4D77-934F-6AB27702CC9C}" destId="{4D77172A-F33E-4225-AB70-5671970EA8A0}" srcOrd="2" destOrd="0" parTransId="{0A15789F-B457-418D-8286-0516FFAEE8E7}" sibTransId="{EA9FDC48-BDFA-4DE7-B630-91989D75A773}"/>
    <dgm:cxn modelId="{33227CAD-06B5-41CD-8B51-F01221FCF7C6}" srcId="{33001278-2ACA-4D77-934F-6AB27702CC9C}" destId="{FEDD29E5-DD0A-4551-9546-4E56E39B9089}" srcOrd="1" destOrd="0" parTransId="{BBDD41D6-8EA2-464B-9D7E-090A37F3EBFB}" sibTransId="{54F888A7-3488-4E6A-A0AD-3F6C08B99235}"/>
    <dgm:cxn modelId="{36D8B4C1-98FF-44AD-AB60-3FFD1A20DD1D}" srcId="{33001278-2ACA-4D77-934F-6AB27702CC9C}" destId="{42EB6BE0-7405-492B-8A5D-FB2DD2012C13}" srcOrd="3" destOrd="0" parTransId="{9DC8C7DA-F612-4ECF-B744-E81B709B9C0A}" sibTransId="{A8680230-9DE6-4FEA-81F7-B3044CC08EEE}"/>
    <dgm:cxn modelId="{7CB5C3C8-3F1F-45CB-9794-36B978A8F9C3}" srcId="{33001278-2ACA-4D77-934F-6AB27702CC9C}" destId="{FABC1015-2997-4537-98D2-E692F567F8D7}" srcOrd="5" destOrd="0" parTransId="{8FAA21DE-2FC1-49A7-AEBD-B80AF506B293}" sibTransId="{4A9A8E98-E257-4F20-ADF3-B48DF15866A7}"/>
    <dgm:cxn modelId="{D5B002D3-D5C1-4F8E-A966-741273604EFE}" type="presOf" srcId="{FEDD29E5-DD0A-4551-9546-4E56E39B9089}" destId="{73FE68D1-716A-4C62-B8A8-F081DAE23C12}" srcOrd="0" destOrd="0" presId="urn:microsoft.com/office/officeart/2005/8/layout/chevron1"/>
    <dgm:cxn modelId="{636A29D5-987F-47F8-9944-055AB9E59F2D}" srcId="{33001278-2ACA-4D77-934F-6AB27702CC9C}" destId="{C15B2EFA-1600-4DDA-876A-B345CFE317B8}" srcOrd="4" destOrd="0" parTransId="{CE94A449-7041-436D-8860-B04B6FA40429}" sibTransId="{BEBD7157-4A1B-4EC5-BCF8-2B8B7F520B99}"/>
    <dgm:cxn modelId="{5D7240DA-59BB-4DF9-89FF-82E63742AD05}" type="presOf" srcId="{C15B2EFA-1600-4DDA-876A-B345CFE317B8}" destId="{FB9F7E75-266F-41FA-9B0C-3DD63D64B05C}" srcOrd="0" destOrd="0" presId="urn:microsoft.com/office/officeart/2005/8/layout/chevron1"/>
    <dgm:cxn modelId="{954856DA-060D-478C-8B14-821FAD481E1E}" type="presOf" srcId="{79267004-8566-499C-860E-51FE3D5D2910}" destId="{24E96F35-AA0E-4C7F-A12A-AC105FAD2A90}" srcOrd="0" destOrd="0" presId="urn:microsoft.com/office/officeart/2005/8/layout/chevron1"/>
    <dgm:cxn modelId="{8A7ADFC0-AFAA-4B2F-905E-B83F95408662}" type="presParOf" srcId="{A430A622-6737-4DAF-944C-7887198DC89E}" destId="{24E96F35-AA0E-4C7F-A12A-AC105FAD2A90}" srcOrd="0" destOrd="0" presId="urn:microsoft.com/office/officeart/2005/8/layout/chevron1"/>
    <dgm:cxn modelId="{88D2F9B8-7697-4EE2-A1A1-A07204B35684}" type="presParOf" srcId="{A430A622-6737-4DAF-944C-7887198DC89E}" destId="{AC689E77-CA6B-43AA-A1C3-9DD75326BA81}" srcOrd="1" destOrd="0" presId="urn:microsoft.com/office/officeart/2005/8/layout/chevron1"/>
    <dgm:cxn modelId="{D2003204-0EB4-4F18-9CEF-E3DA66C981C2}" type="presParOf" srcId="{A430A622-6737-4DAF-944C-7887198DC89E}" destId="{73FE68D1-716A-4C62-B8A8-F081DAE23C12}" srcOrd="2" destOrd="0" presId="urn:microsoft.com/office/officeart/2005/8/layout/chevron1"/>
    <dgm:cxn modelId="{54680FEE-F9DF-4409-B671-FD365767DA30}" type="presParOf" srcId="{A430A622-6737-4DAF-944C-7887198DC89E}" destId="{9B1E9B4A-16D0-44A6-934E-CB5382F7BB95}" srcOrd="3" destOrd="0" presId="urn:microsoft.com/office/officeart/2005/8/layout/chevron1"/>
    <dgm:cxn modelId="{F6A54640-4164-4F12-B834-CA11320ECA9C}" type="presParOf" srcId="{A430A622-6737-4DAF-944C-7887198DC89E}" destId="{B841894A-7BD3-4719-823B-483F2FC173D4}" srcOrd="4" destOrd="0" presId="urn:microsoft.com/office/officeart/2005/8/layout/chevron1"/>
    <dgm:cxn modelId="{9C900A98-38C8-42AF-AD8D-78F5E577288B}" type="presParOf" srcId="{A430A622-6737-4DAF-944C-7887198DC89E}" destId="{86817541-25DA-4275-8423-6522AB0D2EC5}" srcOrd="5" destOrd="0" presId="urn:microsoft.com/office/officeart/2005/8/layout/chevron1"/>
    <dgm:cxn modelId="{70698C19-A0F2-483F-B9CB-8EC2C8D3C3DF}" type="presParOf" srcId="{A430A622-6737-4DAF-944C-7887198DC89E}" destId="{E8BCFE32-E266-48C7-BC9D-E54C759B2C01}" srcOrd="6" destOrd="0" presId="urn:microsoft.com/office/officeart/2005/8/layout/chevron1"/>
    <dgm:cxn modelId="{DB5BFDD4-5C46-42B1-9D39-A5576033990E}" type="presParOf" srcId="{A430A622-6737-4DAF-944C-7887198DC89E}" destId="{15EC2D12-627F-402E-9786-00257B893D95}" srcOrd="7" destOrd="0" presId="urn:microsoft.com/office/officeart/2005/8/layout/chevron1"/>
    <dgm:cxn modelId="{6BA67E95-811C-4C99-8A82-D65C443C66ED}" type="presParOf" srcId="{A430A622-6737-4DAF-944C-7887198DC89E}" destId="{FB9F7E75-266F-41FA-9B0C-3DD63D64B05C}" srcOrd="8" destOrd="0" presId="urn:microsoft.com/office/officeart/2005/8/layout/chevron1"/>
    <dgm:cxn modelId="{4482EB47-54FC-4FD1-9F2A-72EE37C2697B}" type="presParOf" srcId="{A430A622-6737-4DAF-944C-7887198DC89E}" destId="{E34001E4-8795-4086-A892-2836B0ABB7F0}" srcOrd="9" destOrd="0" presId="urn:microsoft.com/office/officeart/2005/8/layout/chevron1"/>
    <dgm:cxn modelId="{228D66DD-58C8-41A3-BF94-C3E8E9522E56}" type="presParOf" srcId="{A430A622-6737-4DAF-944C-7887198DC89E}" destId="{D67EC32D-B021-4676-B64C-7F31AAB0E0E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9B3A4-8C16-4354-9FDA-BCC65B8495EE}">
      <dsp:nvSpPr>
        <dsp:cNvPr id="0" name=""/>
        <dsp:cNvSpPr/>
      </dsp:nvSpPr>
      <dsp:spPr>
        <a:xfrm rot="5400000">
          <a:off x="-206379" y="207448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1</a:t>
          </a:r>
        </a:p>
      </dsp:txBody>
      <dsp:txXfrm rot="-5400000">
        <a:off x="1" y="482621"/>
        <a:ext cx="963106" cy="412760"/>
      </dsp:txXfrm>
    </dsp:sp>
    <dsp:sp modelId="{AC111FE6-24C5-43CB-92F5-3FAB0263987F}">
      <dsp:nvSpPr>
        <dsp:cNvPr id="0" name=""/>
        <dsp:cNvSpPr/>
      </dsp:nvSpPr>
      <dsp:spPr>
        <a:xfrm rot="5400000">
          <a:off x="4971677" y="-4005202"/>
          <a:ext cx="894313" cy="890685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 Постановка бизнес-задачи</a:t>
          </a:r>
        </a:p>
      </dsp:txBody>
      <dsp:txXfrm rot="-5400000">
        <a:off x="965407" y="44725"/>
        <a:ext cx="8863197" cy="806999"/>
      </dsp:txXfrm>
    </dsp:sp>
    <dsp:sp modelId="{7732042B-F98E-49BA-ADE3-3DCA75E03178}">
      <dsp:nvSpPr>
        <dsp:cNvPr id="0" name=""/>
        <dsp:cNvSpPr/>
      </dsp:nvSpPr>
      <dsp:spPr>
        <a:xfrm rot="5400000">
          <a:off x="-206379" y="1488629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2</a:t>
          </a:r>
        </a:p>
      </dsp:txBody>
      <dsp:txXfrm rot="-5400000">
        <a:off x="1" y="1763802"/>
        <a:ext cx="963106" cy="412760"/>
      </dsp:txXfrm>
    </dsp:sp>
    <dsp:sp modelId="{F9C9BE8B-82A5-4C6E-850A-2ABB12432D79}">
      <dsp:nvSpPr>
        <dsp:cNvPr id="0" name=""/>
        <dsp:cNvSpPr/>
      </dsp:nvSpPr>
      <dsp:spPr>
        <a:xfrm rot="5400000">
          <a:off x="5026526" y="-2781170"/>
          <a:ext cx="894313" cy="902115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 Первичное исследование данных</a:t>
          </a:r>
        </a:p>
      </dsp:txBody>
      <dsp:txXfrm rot="-5400000">
        <a:off x="963107" y="1325906"/>
        <a:ext cx="8977495" cy="806999"/>
      </dsp:txXfrm>
    </dsp:sp>
    <dsp:sp modelId="{7016E77D-2E5A-46DA-AC03-323985362FDC}">
      <dsp:nvSpPr>
        <dsp:cNvPr id="0" name=""/>
        <dsp:cNvSpPr/>
      </dsp:nvSpPr>
      <dsp:spPr>
        <a:xfrm rot="5400000">
          <a:off x="-206379" y="2769810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3</a:t>
          </a:r>
        </a:p>
      </dsp:txBody>
      <dsp:txXfrm rot="-5400000">
        <a:off x="1" y="3044983"/>
        <a:ext cx="963106" cy="412760"/>
      </dsp:txXfrm>
    </dsp:sp>
    <dsp:sp modelId="{3DCC2F93-677D-4C03-AA08-B0D57EF0E567}">
      <dsp:nvSpPr>
        <dsp:cNvPr id="0" name=""/>
        <dsp:cNvSpPr/>
      </dsp:nvSpPr>
      <dsp:spPr>
        <a:xfrm rot="5400000">
          <a:off x="5026526" y="-1499989"/>
          <a:ext cx="894313" cy="902115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4925" rIns="34925" bIns="34925" numCol="1" spcCol="1270" anchor="ctr" anchorCtr="0">
          <a:noAutofit/>
        </a:bodyPr>
        <a:lstStyle/>
        <a:p>
          <a:pPr marL="285750" lvl="1" indent="-285750" algn="l" defTabSz="2444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500" kern="1200" dirty="0"/>
            <a:t> </a:t>
          </a:r>
          <a:r>
            <a:rPr lang="ru-RU" sz="4000" kern="1200" dirty="0"/>
            <a:t>Подготовка данных для анализа</a:t>
          </a:r>
        </a:p>
      </dsp:txBody>
      <dsp:txXfrm rot="-5400000">
        <a:off x="963107" y="2607087"/>
        <a:ext cx="8977495" cy="806999"/>
      </dsp:txXfrm>
    </dsp:sp>
    <dsp:sp modelId="{A23318D7-341C-4421-A3B4-69B7C2FE0119}">
      <dsp:nvSpPr>
        <dsp:cNvPr id="0" name=""/>
        <dsp:cNvSpPr/>
      </dsp:nvSpPr>
      <dsp:spPr>
        <a:xfrm rot="5400000">
          <a:off x="-206379" y="4050991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4</a:t>
          </a:r>
        </a:p>
      </dsp:txBody>
      <dsp:txXfrm rot="-5400000">
        <a:off x="1" y="4326164"/>
        <a:ext cx="963106" cy="412760"/>
      </dsp:txXfrm>
    </dsp:sp>
    <dsp:sp modelId="{C3814564-0BEB-4817-97C0-4A6CAE671EC9}">
      <dsp:nvSpPr>
        <dsp:cNvPr id="0" name=""/>
        <dsp:cNvSpPr/>
      </dsp:nvSpPr>
      <dsp:spPr>
        <a:xfrm rot="5400000">
          <a:off x="5026526" y="-218808"/>
          <a:ext cx="894313" cy="902115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 Анализ данных</a:t>
          </a:r>
        </a:p>
      </dsp:txBody>
      <dsp:txXfrm rot="-5400000">
        <a:off x="963107" y="3888268"/>
        <a:ext cx="8977495" cy="806999"/>
      </dsp:txXfrm>
    </dsp:sp>
    <dsp:sp modelId="{54E4C175-A339-4BF4-8C03-10742D210E4C}">
      <dsp:nvSpPr>
        <dsp:cNvPr id="0" name=""/>
        <dsp:cNvSpPr/>
      </dsp:nvSpPr>
      <dsp:spPr>
        <a:xfrm rot="5400000">
          <a:off x="-206379" y="5332172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5</a:t>
          </a:r>
        </a:p>
      </dsp:txBody>
      <dsp:txXfrm rot="-5400000">
        <a:off x="1" y="5607345"/>
        <a:ext cx="963106" cy="412760"/>
      </dsp:txXfrm>
    </dsp:sp>
    <dsp:sp modelId="{E91CE588-E779-4363-9476-503CA8D03280}">
      <dsp:nvSpPr>
        <dsp:cNvPr id="0" name=""/>
        <dsp:cNvSpPr/>
      </dsp:nvSpPr>
      <dsp:spPr>
        <a:xfrm rot="5400000">
          <a:off x="5026526" y="1062372"/>
          <a:ext cx="894313" cy="902115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 Интерпретация результатов</a:t>
          </a:r>
        </a:p>
      </dsp:txBody>
      <dsp:txXfrm rot="-5400000">
        <a:off x="963107" y="5169449"/>
        <a:ext cx="8977495" cy="806999"/>
      </dsp:txXfrm>
    </dsp:sp>
    <dsp:sp modelId="{12C06934-5BB9-4A0E-9522-5BF0304C0441}">
      <dsp:nvSpPr>
        <dsp:cNvPr id="0" name=""/>
        <dsp:cNvSpPr/>
      </dsp:nvSpPr>
      <dsp:spPr>
        <a:xfrm rot="5400000">
          <a:off x="-206379" y="6613353"/>
          <a:ext cx="1375866" cy="9631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Стадия 6</a:t>
          </a:r>
        </a:p>
      </dsp:txBody>
      <dsp:txXfrm rot="-5400000">
        <a:off x="1" y="6888526"/>
        <a:ext cx="963106" cy="412760"/>
      </dsp:txXfrm>
    </dsp:sp>
    <dsp:sp modelId="{C1701A26-65DC-4BBD-98DA-6B5C424CFAB3}">
      <dsp:nvSpPr>
        <dsp:cNvPr id="0" name=""/>
        <dsp:cNvSpPr/>
      </dsp:nvSpPr>
      <dsp:spPr>
        <a:xfrm rot="5400000">
          <a:off x="5026526" y="2343553"/>
          <a:ext cx="894313" cy="902115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4925" rIns="34925" bIns="34925" numCol="1" spcCol="1270" anchor="ctr" anchorCtr="0">
          <a:noAutofit/>
        </a:bodyPr>
        <a:lstStyle/>
        <a:p>
          <a:pPr marL="285750" lvl="1" indent="-285750" algn="l" defTabSz="2444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500" kern="1200" dirty="0"/>
            <a:t> </a:t>
          </a:r>
          <a:r>
            <a:rPr lang="ru-RU" sz="4000" kern="1200" dirty="0"/>
            <a:t>Внедрение</a:t>
          </a:r>
        </a:p>
      </dsp:txBody>
      <dsp:txXfrm rot="-5400000">
        <a:off x="963107" y="6450630"/>
        <a:ext cx="8977495" cy="806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CE67FAEA-E0E7-4B99-BFFB-308C321CF6B6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6. Внедрение</a:t>
          </a:r>
        </a:p>
      </dsp:txBody>
      <dsp:txXfrm>
        <a:off x="11779527" y="117280"/>
        <a:ext cx="1502910" cy="1001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B8D11B69-2F46-463C-827E-04543A0FB0B8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9B0581F2-7A7E-4AD7-9F2F-50B53803D35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84B55535-0402-4EF8-87B1-89575CAD5A50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1A1908B-B42E-452C-B990-F2E70D40A328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E01C5F27-C443-488B-96ED-2F6FA8CBF7AE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EFBEE50E-CB93-4CF1-87FA-5E59D14B8DDA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Этап 6. Внедрение</a:t>
          </a:r>
          <a:endParaRPr lang="ru-RU" sz="1500" kern="1200" dirty="0"/>
        </a:p>
      </dsp:txBody>
      <dsp:txXfrm>
        <a:off x="11779527" y="117280"/>
        <a:ext cx="1502910" cy="100193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96F35-AA0E-4C7F-A12A-AC105FAD2A90}">
      <dsp:nvSpPr>
        <dsp:cNvPr id="0" name=""/>
        <dsp:cNvSpPr/>
      </dsp:nvSpPr>
      <dsp:spPr>
        <a:xfrm>
          <a:off x="6733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1. Постановка бизнес-задачи</a:t>
          </a:r>
        </a:p>
      </dsp:txBody>
      <dsp:txXfrm>
        <a:off x="507703" y="117280"/>
        <a:ext cx="1502910" cy="1001939"/>
      </dsp:txXfrm>
    </dsp:sp>
    <dsp:sp modelId="{73FE68D1-716A-4C62-B8A8-F081DAE23C12}">
      <dsp:nvSpPr>
        <dsp:cNvPr id="0" name=""/>
        <dsp:cNvSpPr/>
      </dsp:nvSpPr>
      <dsp:spPr>
        <a:xfrm>
          <a:off x="2261098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2. Первичное исследование данных</a:t>
          </a:r>
        </a:p>
      </dsp:txBody>
      <dsp:txXfrm>
        <a:off x="2762068" y="117280"/>
        <a:ext cx="1502910" cy="1001939"/>
      </dsp:txXfrm>
    </dsp:sp>
    <dsp:sp modelId="{B841894A-7BD3-4719-823B-483F2FC173D4}">
      <dsp:nvSpPr>
        <dsp:cNvPr id="0" name=""/>
        <dsp:cNvSpPr/>
      </dsp:nvSpPr>
      <dsp:spPr>
        <a:xfrm>
          <a:off x="4515463" y="117280"/>
          <a:ext cx="2504849" cy="10019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Этап 3. Подготовка данных</a:t>
          </a:r>
        </a:p>
      </dsp:txBody>
      <dsp:txXfrm>
        <a:off x="5016433" y="117280"/>
        <a:ext cx="1502910" cy="1001939"/>
      </dsp:txXfrm>
    </dsp:sp>
    <dsp:sp modelId="{E8BCFE32-E266-48C7-BC9D-E54C759B2C01}">
      <dsp:nvSpPr>
        <dsp:cNvPr id="0" name=""/>
        <dsp:cNvSpPr/>
      </dsp:nvSpPr>
      <dsp:spPr>
        <a:xfrm>
          <a:off x="6769828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4. Анализ данных</a:t>
          </a:r>
        </a:p>
      </dsp:txBody>
      <dsp:txXfrm>
        <a:off x="7270798" y="117280"/>
        <a:ext cx="1502910" cy="1001939"/>
      </dsp:txXfrm>
    </dsp:sp>
    <dsp:sp modelId="{FB9F7E75-266F-41FA-9B0C-3DD63D64B05C}">
      <dsp:nvSpPr>
        <dsp:cNvPr id="0" name=""/>
        <dsp:cNvSpPr/>
      </dsp:nvSpPr>
      <dsp:spPr>
        <a:xfrm>
          <a:off x="9024192" y="117280"/>
          <a:ext cx="2504849" cy="1001939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bg1"/>
              </a:solidFill>
            </a:rPr>
            <a:t>Этап 5. Интерпретация результатов</a:t>
          </a:r>
        </a:p>
      </dsp:txBody>
      <dsp:txXfrm>
        <a:off x="9525162" y="117280"/>
        <a:ext cx="1502910" cy="1001939"/>
      </dsp:txXfrm>
    </dsp:sp>
    <dsp:sp modelId="{D67EC32D-B021-4676-B64C-7F31AAB0E0E3}">
      <dsp:nvSpPr>
        <dsp:cNvPr id="0" name=""/>
        <dsp:cNvSpPr/>
      </dsp:nvSpPr>
      <dsp:spPr>
        <a:xfrm>
          <a:off x="11278557" y="117280"/>
          <a:ext cx="2504849" cy="1001939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</a:rPr>
            <a:t>Этап 6. Внедрение</a:t>
          </a:r>
        </a:p>
      </dsp:txBody>
      <dsp:txXfrm>
        <a:off x="11779527" y="117280"/>
        <a:ext cx="1502910" cy="1001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283325" y="847725"/>
            <a:ext cx="7539038" cy="4241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302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738153" y="273271"/>
            <a:ext cx="7788275" cy="2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750" b="1" i="0">
                <a:solidFill>
                  <a:srgbClr val="00425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2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0" y="452342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268C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0" y="4655177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F2D1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0" y="4922331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04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0" y="505774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A6E3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0" y="518949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D596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456650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F2EDE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/>
          <p:nvPr/>
        </p:nvSpPr>
        <p:spPr>
          <a:xfrm>
            <a:off x="0" y="5321241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2BA6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0" y="5588395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3BA9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5720150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75B0C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0" y="5855559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666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0" y="5987315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08577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0" y="6122724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7AD6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0" y="6254469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D6EB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0" y="6386224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94DE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0" y="6521633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D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0" y="665337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2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0" y="479058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F5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0" y="6785133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268C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0" y="6916889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399"/>
                </a:lnTo>
                <a:lnTo>
                  <a:pt x="5371564" y="135399"/>
                </a:lnTo>
                <a:lnTo>
                  <a:pt x="5371564" y="0"/>
                </a:lnTo>
                <a:close/>
              </a:path>
            </a:pathLst>
          </a:custGeom>
          <a:solidFill>
            <a:srgbClr val="F2D1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0" y="7184042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04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0" y="731945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A6E3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0" y="745120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D596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0" y="771836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F2EDE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0" y="7582952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2BA6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0" y="785010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3BA9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0" y="7981861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75B0C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0" y="811727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666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0" y="8249026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08577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0" y="838443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AD6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0" y="851619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D6EB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0" y="8647935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94DE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0" y="8783345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D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0" y="8915100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2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0" y="705228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F5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0" y="9046844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268C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0" y="9178599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399"/>
                </a:lnTo>
                <a:lnTo>
                  <a:pt x="5371564" y="135399"/>
                </a:lnTo>
                <a:lnTo>
                  <a:pt x="5371564" y="0"/>
                </a:lnTo>
                <a:close/>
              </a:path>
            </a:pathLst>
          </a:custGeom>
          <a:solidFill>
            <a:srgbClr val="F2D1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0" y="9445754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04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0" y="9581163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A6E3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0" y="9712919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D596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0" y="998007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F2EDE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0" y="9844663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2BA6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0" y="1011181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3BA9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0" y="10243571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75B0C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0" y="1037898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666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0" y="10510737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08577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0" y="1064614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AD6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0" y="1077790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D6EB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0" y="10909645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94DE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0" y="1104505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D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0" y="1117681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2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0" y="931399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F5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0" y="226171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268C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0" y="2393466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399"/>
                </a:lnTo>
                <a:lnTo>
                  <a:pt x="5371564" y="135399"/>
                </a:lnTo>
                <a:lnTo>
                  <a:pt x="5371564" y="0"/>
                </a:lnTo>
                <a:close/>
              </a:path>
            </a:pathLst>
          </a:custGeom>
          <a:solidFill>
            <a:srgbClr val="F2D1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0" y="2660620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04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0" y="2796030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A6E3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0" y="2927785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D596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0" y="3194939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F2EDE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0" y="3059529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2BA6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0" y="3326684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3BA9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0" y="3458439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75B0C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0" y="359384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666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0" y="3725603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08577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0" y="386101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7AD6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0" y="399275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D6EB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0" y="4124513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94DE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0" y="425992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D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0" y="439166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2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0" y="2528865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F5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0" y="0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268C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0" y="131755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F2D1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0" y="398909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04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0" y="534318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A6E3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0" y="666063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D596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0" y="93322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F2EDE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0" y="797818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2BA6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0" y="1064972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73BA9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0" y="1196728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75B0C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0" y="1332137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666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0" y="1463892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90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08577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0" y="159930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7AD6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0" y="173104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D6EB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0" y="1862801"/>
            <a:ext cx="5372100" cy="135890"/>
          </a:xfrm>
          <a:custGeom>
            <a:avLst/>
            <a:gdLst/>
            <a:ahLst/>
            <a:cxnLst/>
            <a:rect l="l" t="t" r="r" b="b"/>
            <a:pathLst>
              <a:path w="5372100" h="135889" extrusionOk="0">
                <a:moveTo>
                  <a:pt x="5371564" y="0"/>
                </a:moveTo>
                <a:lnTo>
                  <a:pt x="0" y="0"/>
                </a:lnTo>
                <a:lnTo>
                  <a:pt x="0" y="135409"/>
                </a:lnTo>
                <a:lnTo>
                  <a:pt x="5371564" y="135409"/>
                </a:lnTo>
                <a:lnTo>
                  <a:pt x="5371564" y="0"/>
                </a:lnTo>
                <a:close/>
              </a:path>
            </a:pathLst>
          </a:custGeom>
          <a:solidFill>
            <a:srgbClr val="94DE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0" y="1998211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E87D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0" y="2129956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80" extrusionOk="0">
                <a:moveTo>
                  <a:pt x="5371564" y="0"/>
                </a:moveTo>
                <a:lnTo>
                  <a:pt x="0" y="0"/>
                </a:lnTo>
                <a:lnTo>
                  <a:pt x="0" y="131755"/>
                </a:lnTo>
                <a:lnTo>
                  <a:pt x="5371564" y="131755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2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0" y="267164"/>
            <a:ext cx="5372100" cy="132080"/>
          </a:xfrm>
          <a:custGeom>
            <a:avLst/>
            <a:gdLst/>
            <a:ahLst/>
            <a:cxnLst/>
            <a:rect l="l" t="t" r="r" b="b"/>
            <a:pathLst>
              <a:path w="5372100" h="132079" extrusionOk="0">
                <a:moveTo>
                  <a:pt x="5371564" y="0"/>
                </a:moveTo>
                <a:lnTo>
                  <a:pt x="0" y="0"/>
                </a:lnTo>
                <a:lnTo>
                  <a:pt x="0" y="131744"/>
                </a:lnTo>
                <a:lnTo>
                  <a:pt x="5371564" y="131744"/>
                </a:lnTo>
                <a:lnTo>
                  <a:pt x="5371564" y="0"/>
                </a:lnTo>
                <a:close/>
              </a:path>
            </a:pathLst>
          </a:custGeom>
          <a:solidFill>
            <a:srgbClr val="004F5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47886" y="8249308"/>
            <a:ext cx="2313625" cy="113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/>
          <p:nvPr/>
        </p:nvSpPr>
        <p:spPr>
          <a:xfrm>
            <a:off x="13274777" y="8313807"/>
            <a:ext cx="910590" cy="1042035"/>
          </a:xfrm>
          <a:custGeom>
            <a:avLst/>
            <a:gdLst/>
            <a:ahLst/>
            <a:cxnLst/>
            <a:rect l="l" t="t" r="r" b="b"/>
            <a:pathLst>
              <a:path w="910590" h="1042034" extrusionOk="0">
                <a:moveTo>
                  <a:pt x="705954" y="244449"/>
                </a:moveTo>
                <a:lnTo>
                  <a:pt x="549910" y="244449"/>
                </a:lnTo>
                <a:lnTo>
                  <a:pt x="549910" y="571627"/>
                </a:lnTo>
                <a:lnTo>
                  <a:pt x="543941" y="607618"/>
                </a:lnTo>
                <a:lnTo>
                  <a:pt x="526122" y="639279"/>
                </a:lnTo>
                <a:lnTo>
                  <a:pt x="496595" y="661797"/>
                </a:lnTo>
                <a:lnTo>
                  <a:pt x="455523" y="670382"/>
                </a:lnTo>
                <a:lnTo>
                  <a:pt x="414007" y="661797"/>
                </a:lnTo>
                <a:lnTo>
                  <a:pt x="384263" y="639279"/>
                </a:lnTo>
                <a:lnTo>
                  <a:pt x="366369" y="607618"/>
                </a:lnTo>
                <a:lnTo>
                  <a:pt x="360387" y="571627"/>
                </a:lnTo>
                <a:lnTo>
                  <a:pt x="360387" y="244449"/>
                </a:lnTo>
                <a:lnTo>
                  <a:pt x="204317" y="244449"/>
                </a:lnTo>
                <a:lnTo>
                  <a:pt x="204317" y="561467"/>
                </a:lnTo>
                <a:lnTo>
                  <a:pt x="207302" y="603123"/>
                </a:lnTo>
                <a:lnTo>
                  <a:pt x="216293" y="643661"/>
                </a:lnTo>
                <a:lnTo>
                  <a:pt x="231381" y="682066"/>
                </a:lnTo>
                <a:lnTo>
                  <a:pt x="252691" y="717346"/>
                </a:lnTo>
                <a:lnTo>
                  <a:pt x="280289" y="748487"/>
                </a:lnTo>
                <a:lnTo>
                  <a:pt x="314274" y="774458"/>
                </a:lnTo>
                <a:lnTo>
                  <a:pt x="354749" y="794270"/>
                </a:lnTo>
                <a:lnTo>
                  <a:pt x="401802" y="806894"/>
                </a:lnTo>
                <a:lnTo>
                  <a:pt x="455523" y="811326"/>
                </a:lnTo>
                <a:lnTo>
                  <a:pt x="509219" y="806894"/>
                </a:lnTo>
                <a:lnTo>
                  <a:pt x="556196" y="794258"/>
                </a:lnTo>
                <a:lnTo>
                  <a:pt x="596569" y="774433"/>
                </a:lnTo>
                <a:lnTo>
                  <a:pt x="630440" y="748411"/>
                </a:lnTo>
                <a:lnTo>
                  <a:pt x="657910" y="717219"/>
                </a:lnTo>
                <a:lnTo>
                  <a:pt x="679081" y="681837"/>
                </a:lnTo>
                <a:lnTo>
                  <a:pt x="694080" y="643293"/>
                </a:lnTo>
                <a:lnTo>
                  <a:pt x="703008" y="602576"/>
                </a:lnTo>
                <a:lnTo>
                  <a:pt x="705954" y="560692"/>
                </a:lnTo>
                <a:lnTo>
                  <a:pt x="705954" y="244449"/>
                </a:lnTo>
                <a:close/>
              </a:path>
              <a:path w="910590" h="1042034" extrusionOk="0">
                <a:moveTo>
                  <a:pt x="910272" y="94386"/>
                </a:moveTo>
                <a:lnTo>
                  <a:pt x="910120" y="94386"/>
                </a:lnTo>
                <a:lnTo>
                  <a:pt x="910120" y="84912"/>
                </a:lnTo>
                <a:lnTo>
                  <a:pt x="910120" y="66814"/>
                </a:lnTo>
                <a:lnTo>
                  <a:pt x="859205" y="52666"/>
                </a:lnTo>
                <a:lnTo>
                  <a:pt x="845273" y="52666"/>
                </a:lnTo>
                <a:lnTo>
                  <a:pt x="845273" y="146977"/>
                </a:lnTo>
                <a:lnTo>
                  <a:pt x="845273" y="590956"/>
                </a:lnTo>
                <a:lnTo>
                  <a:pt x="842264" y="639305"/>
                </a:lnTo>
                <a:lnTo>
                  <a:pt x="833475" y="685876"/>
                </a:lnTo>
                <a:lnTo>
                  <a:pt x="819264" y="730313"/>
                </a:lnTo>
                <a:lnTo>
                  <a:pt x="799998" y="772236"/>
                </a:lnTo>
                <a:lnTo>
                  <a:pt x="776046" y="811301"/>
                </a:lnTo>
                <a:lnTo>
                  <a:pt x="747763" y="847140"/>
                </a:lnTo>
                <a:lnTo>
                  <a:pt x="715530" y="879373"/>
                </a:lnTo>
                <a:lnTo>
                  <a:pt x="679691" y="907656"/>
                </a:lnTo>
                <a:lnTo>
                  <a:pt x="640626" y="931608"/>
                </a:lnTo>
                <a:lnTo>
                  <a:pt x="598703" y="950874"/>
                </a:lnTo>
                <a:lnTo>
                  <a:pt x="554266" y="965085"/>
                </a:lnTo>
                <a:lnTo>
                  <a:pt x="507695" y="973874"/>
                </a:lnTo>
                <a:lnTo>
                  <a:pt x="459359" y="976884"/>
                </a:lnTo>
                <a:lnTo>
                  <a:pt x="450913" y="976884"/>
                </a:lnTo>
                <a:lnTo>
                  <a:pt x="402564" y="973874"/>
                </a:lnTo>
                <a:lnTo>
                  <a:pt x="356006" y="965085"/>
                </a:lnTo>
                <a:lnTo>
                  <a:pt x="311569" y="950874"/>
                </a:lnTo>
                <a:lnTo>
                  <a:pt x="269633" y="931608"/>
                </a:lnTo>
                <a:lnTo>
                  <a:pt x="230568" y="907656"/>
                </a:lnTo>
                <a:lnTo>
                  <a:pt x="194741" y="879373"/>
                </a:lnTo>
                <a:lnTo>
                  <a:pt x="162509" y="847140"/>
                </a:lnTo>
                <a:lnTo>
                  <a:pt x="134226" y="811301"/>
                </a:lnTo>
                <a:lnTo>
                  <a:pt x="110274" y="772236"/>
                </a:lnTo>
                <a:lnTo>
                  <a:pt x="91008" y="730313"/>
                </a:lnTo>
                <a:lnTo>
                  <a:pt x="76796" y="685876"/>
                </a:lnTo>
                <a:lnTo>
                  <a:pt x="67995" y="639305"/>
                </a:lnTo>
                <a:lnTo>
                  <a:pt x="64985" y="590956"/>
                </a:lnTo>
                <a:lnTo>
                  <a:pt x="64985" y="146977"/>
                </a:lnTo>
                <a:lnTo>
                  <a:pt x="845273" y="146977"/>
                </a:lnTo>
                <a:lnTo>
                  <a:pt x="845273" y="52666"/>
                </a:lnTo>
                <a:lnTo>
                  <a:pt x="782599" y="52666"/>
                </a:lnTo>
                <a:lnTo>
                  <a:pt x="731685" y="66687"/>
                </a:lnTo>
                <a:lnTo>
                  <a:pt x="731685" y="84912"/>
                </a:lnTo>
                <a:lnTo>
                  <a:pt x="564781" y="84912"/>
                </a:lnTo>
                <a:lnTo>
                  <a:pt x="564781" y="65659"/>
                </a:lnTo>
                <a:lnTo>
                  <a:pt x="513638" y="45885"/>
                </a:lnTo>
                <a:lnTo>
                  <a:pt x="472211" y="45885"/>
                </a:lnTo>
                <a:lnTo>
                  <a:pt x="463550" y="41173"/>
                </a:lnTo>
                <a:lnTo>
                  <a:pt x="463854" y="40271"/>
                </a:lnTo>
                <a:lnTo>
                  <a:pt x="464108" y="39408"/>
                </a:lnTo>
                <a:lnTo>
                  <a:pt x="464108" y="34772"/>
                </a:lnTo>
                <a:lnTo>
                  <a:pt x="461797" y="31661"/>
                </a:lnTo>
                <a:lnTo>
                  <a:pt x="458584" y="30391"/>
                </a:lnTo>
                <a:lnTo>
                  <a:pt x="458584" y="0"/>
                </a:lnTo>
                <a:lnTo>
                  <a:pt x="452158" y="0"/>
                </a:lnTo>
                <a:lnTo>
                  <a:pt x="452158" y="30391"/>
                </a:lnTo>
                <a:lnTo>
                  <a:pt x="448957" y="31686"/>
                </a:lnTo>
                <a:lnTo>
                  <a:pt x="446722" y="34772"/>
                </a:lnTo>
                <a:lnTo>
                  <a:pt x="446709" y="39408"/>
                </a:lnTo>
                <a:lnTo>
                  <a:pt x="446963" y="40297"/>
                </a:lnTo>
                <a:lnTo>
                  <a:pt x="447243" y="41109"/>
                </a:lnTo>
                <a:lnTo>
                  <a:pt x="438480" y="45885"/>
                </a:lnTo>
                <a:lnTo>
                  <a:pt x="395109" y="45885"/>
                </a:lnTo>
                <a:lnTo>
                  <a:pt x="346430" y="66382"/>
                </a:lnTo>
                <a:lnTo>
                  <a:pt x="346430" y="84912"/>
                </a:lnTo>
                <a:lnTo>
                  <a:pt x="178396" y="84912"/>
                </a:lnTo>
                <a:lnTo>
                  <a:pt x="178396" y="66751"/>
                </a:lnTo>
                <a:lnTo>
                  <a:pt x="127495" y="52666"/>
                </a:lnTo>
                <a:lnTo>
                  <a:pt x="50888" y="52666"/>
                </a:lnTo>
                <a:lnTo>
                  <a:pt x="0" y="66751"/>
                </a:lnTo>
                <a:lnTo>
                  <a:pt x="0" y="590956"/>
                </a:lnTo>
                <a:lnTo>
                  <a:pt x="2641" y="640029"/>
                </a:lnTo>
                <a:lnTo>
                  <a:pt x="10414" y="687578"/>
                </a:lnTo>
                <a:lnTo>
                  <a:pt x="23025" y="733336"/>
                </a:lnTo>
                <a:lnTo>
                  <a:pt x="40195" y="777024"/>
                </a:lnTo>
                <a:lnTo>
                  <a:pt x="61645" y="818375"/>
                </a:lnTo>
                <a:lnTo>
                  <a:pt x="87109" y="857097"/>
                </a:lnTo>
                <a:lnTo>
                  <a:pt x="116306" y="892924"/>
                </a:lnTo>
                <a:lnTo>
                  <a:pt x="148958" y="925576"/>
                </a:lnTo>
                <a:lnTo>
                  <a:pt x="184772" y="954773"/>
                </a:lnTo>
                <a:lnTo>
                  <a:pt x="223507" y="980236"/>
                </a:lnTo>
                <a:lnTo>
                  <a:pt x="264845" y="1001699"/>
                </a:lnTo>
                <a:lnTo>
                  <a:pt x="308533" y="1018870"/>
                </a:lnTo>
                <a:lnTo>
                  <a:pt x="354304" y="1031468"/>
                </a:lnTo>
                <a:lnTo>
                  <a:pt x="401853" y="1039241"/>
                </a:lnTo>
                <a:lnTo>
                  <a:pt x="450913" y="1041895"/>
                </a:lnTo>
                <a:lnTo>
                  <a:pt x="459359" y="1041895"/>
                </a:lnTo>
                <a:lnTo>
                  <a:pt x="508419" y="1039241"/>
                </a:lnTo>
                <a:lnTo>
                  <a:pt x="555967" y="1031468"/>
                </a:lnTo>
                <a:lnTo>
                  <a:pt x="601726" y="1018870"/>
                </a:lnTo>
                <a:lnTo>
                  <a:pt x="645414" y="1001699"/>
                </a:lnTo>
                <a:lnTo>
                  <a:pt x="686765" y="980236"/>
                </a:lnTo>
                <a:lnTo>
                  <a:pt x="691857" y="976884"/>
                </a:lnTo>
                <a:lnTo>
                  <a:pt x="725487" y="954773"/>
                </a:lnTo>
                <a:lnTo>
                  <a:pt x="761314" y="925576"/>
                </a:lnTo>
                <a:lnTo>
                  <a:pt x="793965" y="892924"/>
                </a:lnTo>
                <a:lnTo>
                  <a:pt x="823150" y="857097"/>
                </a:lnTo>
                <a:lnTo>
                  <a:pt x="848614" y="818375"/>
                </a:lnTo>
                <a:lnTo>
                  <a:pt x="870077" y="777024"/>
                </a:lnTo>
                <a:lnTo>
                  <a:pt x="887247" y="733336"/>
                </a:lnTo>
                <a:lnTo>
                  <a:pt x="899858" y="687578"/>
                </a:lnTo>
                <a:lnTo>
                  <a:pt x="907618" y="640029"/>
                </a:lnTo>
                <a:lnTo>
                  <a:pt x="910272" y="590956"/>
                </a:lnTo>
                <a:lnTo>
                  <a:pt x="910272" y="146977"/>
                </a:lnTo>
                <a:lnTo>
                  <a:pt x="910272" y="94386"/>
                </a:lnTo>
                <a:close/>
              </a:path>
            </a:pathLst>
          </a:custGeom>
          <a:solidFill>
            <a:srgbClr val="0069B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14297686" y="8741619"/>
            <a:ext cx="544195" cy="123189"/>
          </a:xfrm>
          <a:custGeom>
            <a:avLst/>
            <a:gdLst/>
            <a:ahLst/>
            <a:cxnLst/>
            <a:rect l="l" t="t" r="r" b="b"/>
            <a:pathLst>
              <a:path w="544194" h="123190" extrusionOk="0">
                <a:moveTo>
                  <a:pt x="99517" y="0"/>
                </a:moveTo>
                <a:lnTo>
                  <a:pt x="0" y="0"/>
                </a:lnTo>
                <a:lnTo>
                  <a:pt x="0" y="20320"/>
                </a:lnTo>
                <a:lnTo>
                  <a:pt x="39154" y="20320"/>
                </a:lnTo>
                <a:lnTo>
                  <a:pt x="39154" y="120650"/>
                </a:lnTo>
                <a:lnTo>
                  <a:pt x="60363" y="120650"/>
                </a:lnTo>
                <a:lnTo>
                  <a:pt x="60363" y="20320"/>
                </a:lnTo>
                <a:lnTo>
                  <a:pt x="99517" y="20320"/>
                </a:lnTo>
                <a:lnTo>
                  <a:pt x="99517" y="0"/>
                </a:lnTo>
                <a:close/>
              </a:path>
              <a:path w="544194" h="123190" extrusionOk="0">
                <a:moveTo>
                  <a:pt x="169367" y="81927"/>
                </a:moveTo>
                <a:lnTo>
                  <a:pt x="166382" y="65735"/>
                </a:lnTo>
                <a:lnTo>
                  <a:pt x="162496" y="59855"/>
                </a:lnTo>
                <a:lnTo>
                  <a:pt x="157886" y="52844"/>
                </a:lnTo>
                <a:lnTo>
                  <a:pt x="148336" y="46736"/>
                </a:lnTo>
                <a:lnTo>
                  <a:pt x="148336" y="81927"/>
                </a:lnTo>
                <a:lnTo>
                  <a:pt x="146735" y="91071"/>
                </a:lnTo>
                <a:lnTo>
                  <a:pt x="142290" y="98107"/>
                </a:lnTo>
                <a:lnTo>
                  <a:pt x="135597" y="102590"/>
                </a:lnTo>
                <a:lnTo>
                  <a:pt x="127127" y="104178"/>
                </a:lnTo>
                <a:lnTo>
                  <a:pt x="118745" y="102514"/>
                </a:lnTo>
                <a:lnTo>
                  <a:pt x="112064" y="97904"/>
                </a:lnTo>
                <a:lnTo>
                  <a:pt x="107670" y="90855"/>
                </a:lnTo>
                <a:lnTo>
                  <a:pt x="106070" y="81927"/>
                </a:lnTo>
                <a:lnTo>
                  <a:pt x="107708" y="72809"/>
                </a:lnTo>
                <a:lnTo>
                  <a:pt x="112204" y="65849"/>
                </a:lnTo>
                <a:lnTo>
                  <a:pt x="118884" y="61404"/>
                </a:lnTo>
                <a:lnTo>
                  <a:pt x="127127" y="59855"/>
                </a:lnTo>
                <a:lnTo>
                  <a:pt x="135534" y="61455"/>
                </a:lnTo>
                <a:lnTo>
                  <a:pt x="142252" y="65976"/>
                </a:lnTo>
                <a:lnTo>
                  <a:pt x="146723" y="72948"/>
                </a:lnTo>
                <a:lnTo>
                  <a:pt x="148336" y="81927"/>
                </a:lnTo>
                <a:lnTo>
                  <a:pt x="148336" y="46736"/>
                </a:lnTo>
                <a:lnTo>
                  <a:pt x="144564" y="44310"/>
                </a:lnTo>
                <a:lnTo>
                  <a:pt x="127127" y="41224"/>
                </a:lnTo>
                <a:lnTo>
                  <a:pt x="109677" y="44310"/>
                </a:lnTo>
                <a:lnTo>
                  <a:pt x="96354" y="52844"/>
                </a:lnTo>
                <a:lnTo>
                  <a:pt x="87845" y="65735"/>
                </a:lnTo>
                <a:lnTo>
                  <a:pt x="84861" y="81927"/>
                </a:lnTo>
                <a:lnTo>
                  <a:pt x="87845" y="98107"/>
                </a:lnTo>
                <a:lnTo>
                  <a:pt x="96354" y="111010"/>
                </a:lnTo>
                <a:lnTo>
                  <a:pt x="109677" y="119545"/>
                </a:lnTo>
                <a:lnTo>
                  <a:pt x="127127" y="122631"/>
                </a:lnTo>
                <a:lnTo>
                  <a:pt x="144564" y="119545"/>
                </a:lnTo>
                <a:lnTo>
                  <a:pt x="157886" y="111010"/>
                </a:lnTo>
                <a:lnTo>
                  <a:pt x="162382" y="104178"/>
                </a:lnTo>
                <a:lnTo>
                  <a:pt x="166382" y="98107"/>
                </a:lnTo>
                <a:lnTo>
                  <a:pt x="169367" y="81927"/>
                </a:lnTo>
                <a:close/>
              </a:path>
              <a:path w="544194" h="123190" extrusionOk="0">
                <a:moveTo>
                  <a:pt x="273392" y="43116"/>
                </a:moveTo>
                <a:lnTo>
                  <a:pt x="255968" y="43116"/>
                </a:lnTo>
                <a:lnTo>
                  <a:pt x="230962" y="75539"/>
                </a:lnTo>
                <a:lnTo>
                  <a:pt x="204571" y="43116"/>
                </a:lnTo>
                <a:lnTo>
                  <a:pt x="186639" y="43116"/>
                </a:lnTo>
                <a:lnTo>
                  <a:pt x="186639" y="120738"/>
                </a:lnTo>
                <a:lnTo>
                  <a:pt x="206476" y="120738"/>
                </a:lnTo>
                <a:lnTo>
                  <a:pt x="206476" y="73304"/>
                </a:lnTo>
                <a:lnTo>
                  <a:pt x="230098" y="102273"/>
                </a:lnTo>
                <a:lnTo>
                  <a:pt x="230619" y="102273"/>
                </a:lnTo>
                <a:lnTo>
                  <a:pt x="253555" y="73304"/>
                </a:lnTo>
                <a:lnTo>
                  <a:pt x="253555" y="120738"/>
                </a:lnTo>
                <a:lnTo>
                  <a:pt x="273392" y="120738"/>
                </a:lnTo>
                <a:lnTo>
                  <a:pt x="273392" y="43116"/>
                </a:lnTo>
                <a:close/>
              </a:path>
              <a:path w="544194" h="123190" extrusionOk="0">
                <a:moveTo>
                  <a:pt x="363601" y="109181"/>
                </a:moveTo>
                <a:lnTo>
                  <a:pt x="354279" y="94691"/>
                </a:lnTo>
                <a:lnTo>
                  <a:pt x="349275" y="100203"/>
                </a:lnTo>
                <a:lnTo>
                  <a:pt x="342734" y="104178"/>
                </a:lnTo>
                <a:lnTo>
                  <a:pt x="334276" y="104178"/>
                </a:lnTo>
                <a:lnTo>
                  <a:pt x="325831" y="102641"/>
                </a:lnTo>
                <a:lnTo>
                  <a:pt x="318668" y="98221"/>
                </a:lnTo>
                <a:lnTo>
                  <a:pt x="313715" y="91224"/>
                </a:lnTo>
                <a:lnTo>
                  <a:pt x="311861" y="81915"/>
                </a:lnTo>
                <a:lnTo>
                  <a:pt x="313677" y="72720"/>
                </a:lnTo>
                <a:lnTo>
                  <a:pt x="318503" y="65773"/>
                </a:lnTo>
                <a:lnTo>
                  <a:pt x="325399" y="61379"/>
                </a:lnTo>
                <a:lnTo>
                  <a:pt x="333425" y="59842"/>
                </a:lnTo>
                <a:lnTo>
                  <a:pt x="340487" y="59842"/>
                </a:lnTo>
                <a:lnTo>
                  <a:pt x="346862" y="61747"/>
                </a:lnTo>
                <a:lnTo>
                  <a:pt x="352729" y="67437"/>
                </a:lnTo>
                <a:lnTo>
                  <a:pt x="362051" y="51739"/>
                </a:lnTo>
                <a:lnTo>
                  <a:pt x="355904" y="47040"/>
                </a:lnTo>
                <a:lnTo>
                  <a:pt x="348513" y="43764"/>
                </a:lnTo>
                <a:lnTo>
                  <a:pt x="340067" y="41846"/>
                </a:lnTo>
                <a:lnTo>
                  <a:pt x="330822" y="41224"/>
                </a:lnTo>
                <a:lnTo>
                  <a:pt x="314579" y="44399"/>
                </a:lnTo>
                <a:lnTo>
                  <a:pt x="301866" y="53098"/>
                </a:lnTo>
                <a:lnTo>
                  <a:pt x="293598" y="66027"/>
                </a:lnTo>
                <a:lnTo>
                  <a:pt x="290639" y="81915"/>
                </a:lnTo>
                <a:lnTo>
                  <a:pt x="293674" y="98615"/>
                </a:lnTo>
                <a:lnTo>
                  <a:pt x="302234" y="111455"/>
                </a:lnTo>
                <a:lnTo>
                  <a:pt x="315518" y="119710"/>
                </a:lnTo>
                <a:lnTo>
                  <a:pt x="332727" y="122631"/>
                </a:lnTo>
                <a:lnTo>
                  <a:pt x="341934" y="121767"/>
                </a:lnTo>
                <a:lnTo>
                  <a:pt x="350431" y="119202"/>
                </a:lnTo>
                <a:lnTo>
                  <a:pt x="357784" y="114985"/>
                </a:lnTo>
                <a:lnTo>
                  <a:pt x="363601" y="109181"/>
                </a:lnTo>
                <a:close/>
              </a:path>
              <a:path w="544194" h="123190" extrusionOk="0">
                <a:moveTo>
                  <a:pt x="399313" y="43129"/>
                </a:moveTo>
                <a:lnTo>
                  <a:pt x="379476" y="43129"/>
                </a:lnTo>
                <a:lnTo>
                  <a:pt x="379476" y="120738"/>
                </a:lnTo>
                <a:lnTo>
                  <a:pt x="399313" y="120738"/>
                </a:lnTo>
                <a:lnTo>
                  <a:pt x="399313" y="43129"/>
                </a:lnTo>
                <a:close/>
              </a:path>
              <a:path w="544194" h="123190" extrusionOk="0">
                <a:moveTo>
                  <a:pt x="456577" y="120738"/>
                </a:moveTo>
                <a:lnTo>
                  <a:pt x="423113" y="80035"/>
                </a:lnTo>
                <a:lnTo>
                  <a:pt x="452945" y="43129"/>
                </a:lnTo>
                <a:lnTo>
                  <a:pt x="427939" y="43129"/>
                </a:lnTo>
                <a:lnTo>
                  <a:pt x="400011" y="81584"/>
                </a:lnTo>
                <a:lnTo>
                  <a:pt x="430695" y="120738"/>
                </a:lnTo>
                <a:lnTo>
                  <a:pt x="456577" y="120738"/>
                </a:lnTo>
                <a:close/>
              </a:path>
              <a:path w="544194" h="123190" extrusionOk="0">
                <a:moveTo>
                  <a:pt x="544195" y="43116"/>
                </a:moveTo>
                <a:lnTo>
                  <a:pt x="524383" y="43116"/>
                </a:lnTo>
                <a:lnTo>
                  <a:pt x="488162" y="92265"/>
                </a:lnTo>
                <a:lnTo>
                  <a:pt x="488162" y="43116"/>
                </a:lnTo>
                <a:lnTo>
                  <a:pt x="468312" y="43116"/>
                </a:lnTo>
                <a:lnTo>
                  <a:pt x="468312" y="120726"/>
                </a:lnTo>
                <a:lnTo>
                  <a:pt x="488162" y="120726"/>
                </a:lnTo>
                <a:lnTo>
                  <a:pt x="524383" y="71577"/>
                </a:lnTo>
                <a:lnTo>
                  <a:pt x="524383" y="120726"/>
                </a:lnTo>
                <a:lnTo>
                  <a:pt x="544195" y="120726"/>
                </a:lnTo>
                <a:lnTo>
                  <a:pt x="544195" y="431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63979" y="8745929"/>
            <a:ext cx="75882" cy="11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96831" y="8919457"/>
            <a:ext cx="1322131" cy="32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06334" y="8461386"/>
            <a:ext cx="822513" cy="195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87018" y="9080889"/>
            <a:ext cx="488042" cy="14705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5"/>
          <p:cNvSpPr txBox="1">
            <a:spLocks noGrp="1"/>
          </p:cNvSpPr>
          <p:nvPr>
            <p:ph type="title"/>
          </p:nvPr>
        </p:nvSpPr>
        <p:spPr>
          <a:xfrm>
            <a:off x="738153" y="273271"/>
            <a:ext cx="7788275" cy="2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750" b="1" i="0">
                <a:solidFill>
                  <a:srgbClr val="00425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38153" y="273271"/>
            <a:ext cx="7788275" cy="2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750" b="1" i="0" u="none" strike="noStrike" cap="none">
                <a:solidFill>
                  <a:srgbClr val="00425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182062" y="2240849"/>
            <a:ext cx="15739974" cy="6423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8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diagramLayout" Target="../diagrams/layout9.xml"/><Relationship Id="rId7" Type="http://schemas.openxmlformats.org/officeDocument/2006/relationships/image" Target="../media/image13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5.jp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6.jp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/>
          <p:nvPr/>
        </p:nvSpPr>
        <p:spPr>
          <a:xfrm>
            <a:off x="12554465" y="8605212"/>
            <a:ext cx="5830364" cy="42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marR="0" lvl="0" indent="0" algn="l" rtl="0">
              <a:lnSpc>
                <a:spcPct val="828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Сабуров Руслан Александрович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1143382" y="1311274"/>
            <a:ext cx="13531988" cy="2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Итоговый проект по программе</a:t>
            </a: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«</a:t>
            </a:r>
            <a:r>
              <a:rPr lang="en-US" sz="6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Data</a:t>
            </a:r>
            <a:r>
              <a:rPr lang="ru-RU" sz="6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-аналитик: анализ данных в организации»</a:t>
            </a:r>
            <a:endParaRPr sz="140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1244759" y="8605212"/>
            <a:ext cx="861521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Поток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DA</a:t>
            </a:r>
            <a:r>
              <a:rPr lang="en-US" sz="32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-10</a:t>
            </a:r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</a:t>
            </a:r>
            <a:endParaRPr lang="ru-RU" sz="320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Даты обучения: 2 мая - 16 сентября 2024</a:t>
            </a: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Программа реализуется в рамках федерального проекта «Содействие занятости»</a:t>
            </a:r>
            <a:endParaRPr sz="320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1244759" y="5361194"/>
            <a:ext cx="13430611" cy="2002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4000" b="1" dirty="0"/>
              <a:t>Проект: Анализ продаж сети кофеен. </a:t>
            </a:r>
          </a:p>
          <a:p>
            <a:pPr>
              <a:lnSpc>
                <a:spcPct val="107000"/>
              </a:lnSpc>
            </a:pPr>
            <a:r>
              <a:rPr lang="ru-RU" sz="2800" b="1" dirty="0"/>
              <a:t>Уровень ADVANCED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087124-DDF1-4C1A-B970-5B634C49BB93}"/>
              </a:ext>
            </a:extLst>
          </p:cNvPr>
          <p:cNvSpPr txBox="1"/>
          <p:nvPr/>
        </p:nvSpPr>
        <p:spPr>
          <a:xfrm>
            <a:off x="5323015" y="4028618"/>
            <a:ext cx="94580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Владелец небольшой сети кофеен планирует расширить свой бизнес и запрашивает исследование бизнес-процесса с позиций анализа данных в своей организации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016F6B-7104-476C-8E63-9AA0694E4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74" y="3779555"/>
            <a:ext cx="4218202" cy="2865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EE7AD0-9CF0-40B6-9E92-5775FF61E00A}"/>
              </a:ext>
            </a:extLst>
          </p:cNvPr>
          <p:cNvSpPr txBox="1"/>
          <p:nvPr/>
        </p:nvSpPr>
        <p:spPr>
          <a:xfrm>
            <a:off x="2436684" y="8051708"/>
            <a:ext cx="15230731" cy="2062103"/>
          </a:xfrm>
          <a:prstGeom prst="rect">
            <a:avLst/>
          </a:prstGeom>
          <a:solidFill>
            <a:srgbClr val="FF00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Бизнес-цель заказчика: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Открыть 2 новые точки сети в течение ближайших 4 месяцев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06BCB-9687-4E97-B50C-B972E282F7C1}"/>
              </a:ext>
            </a:extLst>
          </p:cNvPr>
          <p:cNvSpPr txBox="1"/>
          <p:nvPr/>
        </p:nvSpPr>
        <p:spPr>
          <a:xfrm>
            <a:off x="5786566" y="2719033"/>
            <a:ext cx="6842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Описание проекта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D9F087-A9CD-4881-850D-FF53BEBF1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0823" y="3654815"/>
            <a:ext cx="4218202" cy="292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8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59202FA-523D-4383-B466-FAF760FD5E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29156"/>
              </p:ext>
            </p:extLst>
          </p:nvPr>
        </p:nvGraphicFramePr>
        <p:xfrm>
          <a:off x="9737126" y="1187097"/>
          <a:ext cx="9984259" cy="7783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BA5D0DE-04A1-44CA-A03E-A6B775D16BFC}"/>
              </a:ext>
            </a:extLst>
          </p:cNvPr>
          <p:cNvSpPr txBox="1"/>
          <p:nvPr/>
        </p:nvSpPr>
        <p:spPr>
          <a:xfrm>
            <a:off x="543690" y="1187097"/>
            <a:ext cx="100584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Методология исследования:</a:t>
            </a:r>
          </a:p>
          <a:p>
            <a:endParaRPr lang="ru-RU" dirty="0"/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CRISP-DM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Этапы исследования:  </a:t>
            </a: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Методы анализа:</a:t>
            </a:r>
          </a:p>
          <a:p>
            <a:endParaRPr lang="ru-RU" dirty="0"/>
          </a:p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Статистический анализ</a:t>
            </a:r>
          </a:p>
        </p:txBody>
      </p:sp>
      <p:sp>
        <p:nvSpPr>
          <p:cNvPr id="10" name="Стрелка: штриховая вправо 9">
            <a:extLst>
              <a:ext uri="{FF2B5EF4-FFF2-40B4-BE49-F238E27FC236}">
                <a16:creationId xmlns:a16="http://schemas.microsoft.com/office/drawing/2014/main" id="{35E319F8-38DF-4411-A663-0798BEF13035}"/>
              </a:ext>
            </a:extLst>
          </p:cNvPr>
          <p:cNvSpPr/>
          <p:nvPr/>
        </p:nvSpPr>
        <p:spPr>
          <a:xfrm>
            <a:off x="5239265" y="4764988"/>
            <a:ext cx="2075935" cy="889687"/>
          </a:xfrm>
          <a:prstGeom prst="stripedRightArrow">
            <a:avLst/>
          </a:prstGeom>
          <a:solidFill>
            <a:schemeClr val="tx2">
              <a:lumMod val="9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3AFE5B-5C7A-46F9-9CF0-FA4E7FD6CFE1}"/>
              </a:ext>
            </a:extLst>
          </p:cNvPr>
          <p:cNvSpPr txBox="1"/>
          <p:nvPr/>
        </p:nvSpPr>
        <p:spPr>
          <a:xfrm rot="5400000">
            <a:off x="7092694" y="4739129"/>
            <a:ext cx="3696899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  <a:scene3d>
              <a:camera prst="orthographicFront">
                <a:rot lat="0" lon="21299999" rev="0"/>
              </a:camera>
              <a:lightRig rig="threePt" dir="t"/>
            </a:scene3d>
          </a:bodyPr>
          <a:lstStyle/>
          <a:p>
            <a:pPr algn="ctr"/>
            <a:r>
              <a:rPr lang="en-US" sz="4400" dirty="0"/>
              <a:t>CRISP-DM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2106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9BB306-AE88-4D7C-BF39-DD0A3DB04982}"/>
              </a:ext>
            </a:extLst>
          </p:cNvPr>
          <p:cNvSpPr txBox="1"/>
          <p:nvPr/>
        </p:nvSpPr>
        <p:spPr>
          <a:xfrm>
            <a:off x="1037968" y="2150080"/>
            <a:ext cx="19066132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Объект исследования:</a:t>
            </a:r>
          </a:p>
          <a:p>
            <a:endParaRPr lang="ru-RU" sz="3600" dirty="0"/>
          </a:p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Сеть кофеен</a:t>
            </a:r>
          </a:p>
          <a:p>
            <a:pPr lvl="0"/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Цель анализа:</a:t>
            </a:r>
          </a:p>
          <a:p>
            <a:pPr lvl="0"/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Выяснить как распределяются продажи по существующей сети кофеен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Найти какие виды продукции вносят наибольший вклад в объем продаж, а от каких стоит отказаться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Выявить кто является основным клиентом сети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Выявить возможные взаимосвязи продаж с имеющимися признаками</a:t>
            </a: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Предмет исследования</a:t>
            </a:r>
          </a:p>
          <a:p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Продажи в разрезе точек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Продажи в разрезе товарных категорий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Профиль клиентской аудитории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75B3CB1-87F5-404A-ACBF-EB4620900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3439891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9526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DAFE9A5-B1FE-4779-86E5-A3ACC1A50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4438200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B3D43F2-FA0C-4F49-BF27-BD1564104F83}"/>
              </a:ext>
            </a:extLst>
          </p:cNvPr>
          <p:cNvSpPr txBox="1"/>
          <p:nvPr/>
        </p:nvSpPr>
        <p:spPr>
          <a:xfrm>
            <a:off x="3323967" y="2692947"/>
            <a:ext cx="1455625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Первичное исследование данных показало наличие следующих признаков:</a:t>
            </a: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идентификатор транзакции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transaction_id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количество единиц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quantity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цена за единицу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unit_price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о товаре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product_info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в т.ч. идентификатор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product_id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наименование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product_name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категория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product_category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тип товара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product_type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о кофейне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store_info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в т.ч. идентификатор кофейни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sales_outlet_id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город расположения кофейни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store_city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о покупателях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customer_info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в т.ч. идентификатор покупателя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customer_id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дата рождения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birthdate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), пол 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gender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7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4016A6D-9EDC-404A-83E2-BB58222730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9902504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8D9DC18-CE18-4AE1-AE8B-FC75FB5D9E48}"/>
              </a:ext>
            </a:extLst>
          </p:cNvPr>
          <p:cNvSpPr txBox="1"/>
          <p:nvPr/>
        </p:nvSpPr>
        <p:spPr>
          <a:xfrm>
            <a:off x="3138616" y="2916199"/>
            <a:ext cx="13790141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На этапе подготовки данных:</a:t>
            </a:r>
          </a:p>
          <a:p>
            <a:endParaRPr lang="ru-RU" dirty="0"/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Данные переоформлены в однородные по содержанию столбцы</a:t>
            </a:r>
          </a:p>
          <a:p>
            <a:pPr marL="742950" indent="-742950">
              <a:buFont typeface="+mj-lt"/>
              <a:buAutoNum type="arabicPeriod"/>
            </a:pPr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Содержание столбцов очищено методами работы со строками 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Python</a:t>
            </a:r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Унифицировано наименование регионов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Удалены дубликаты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и неинформативные признаки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Заполнены пропуски в соответствии со свойствами данных, определенными методами статистического анализа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Сформирована отдельным столбцом основная характеристика анализа данных – цена чека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296BD54-16C2-484E-B50F-DC4DAB9FF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031697"/>
              </p:ext>
            </p:extLst>
          </p:nvPr>
        </p:nvGraphicFramePr>
        <p:xfrm>
          <a:off x="3880024" y="4300151"/>
          <a:ext cx="5214552" cy="1169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4552">
                  <a:extLst>
                    <a:ext uri="{9D8B030D-6E8A-4147-A177-3AD203B41FA5}">
                      <a16:colId xmlns:a16="http://schemas.microsoft.com/office/drawing/2014/main" val="4099984610"/>
                    </a:ext>
                  </a:extLst>
                </a:gridCol>
              </a:tblGrid>
              <a:tr h="46825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product_info</a:t>
                      </a:r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42614"/>
                  </a:ext>
                </a:extLst>
              </a:tr>
              <a:tr h="56971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"product_id":52,"product_name":"Traditional Blend Chai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Rg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","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product_category":"Tea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"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449688"/>
                  </a:ext>
                </a:extLst>
              </a:tr>
            </a:tbl>
          </a:graphicData>
        </a:graphic>
      </p:graphicFrame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E60CA893-5DAA-4182-8A15-3DF3BB6BD066}"/>
              </a:ext>
            </a:extLst>
          </p:cNvPr>
          <p:cNvSpPr/>
          <p:nvPr/>
        </p:nvSpPr>
        <p:spPr>
          <a:xfrm>
            <a:off x="9327124" y="4642483"/>
            <a:ext cx="459432" cy="2260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808447D4-A5EB-435C-8EDE-98E65B442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890493"/>
              </p:ext>
            </p:extLst>
          </p:nvPr>
        </p:nvGraphicFramePr>
        <p:xfrm>
          <a:off x="9992262" y="4300151"/>
          <a:ext cx="6701368" cy="1169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739">
                  <a:extLst>
                    <a:ext uri="{9D8B030D-6E8A-4147-A177-3AD203B41FA5}">
                      <a16:colId xmlns:a16="http://schemas.microsoft.com/office/drawing/2014/main" val="4271875955"/>
                    </a:ext>
                  </a:extLst>
                </a:gridCol>
                <a:gridCol w="2891481">
                  <a:extLst>
                    <a:ext uri="{9D8B030D-6E8A-4147-A177-3AD203B41FA5}">
                      <a16:colId xmlns:a16="http://schemas.microsoft.com/office/drawing/2014/main" val="228631851"/>
                    </a:ext>
                  </a:extLst>
                </a:gridCol>
                <a:gridCol w="2366148">
                  <a:extLst>
                    <a:ext uri="{9D8B030D-6E8A-4147-A177-3AD203B41FA5}">
                      <a16:colId xmlns:a16="http://schemas.microsoft.com/office/drawing/2014/main" val="2159902841"/>
                    </a:ext>
                  </a:extLst>
                </a:gridCol>
              </a:tblGrid>
              <a:tr h="53723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product_id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product_name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product_category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84693"/>
                  </a:ext>
                </a:extLst>
              </a:tr>
              <a:tr h="6320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Traditional Blend Chai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Rg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Tea</a:t>
                      </a:r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12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003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DD52A9-3394-45EE-8F41-BD9689C62AA6}"/>
              </a:ext>
            </a:extLst>
          </p:cNvPr>
          <p:cNvSpPr txBox="1"/>
          <p:nvPr/>
        </p:nvSpPr>
        <p:spPr>
          <a:xfrm>
            <a:off x="6075920" y="2101187"/>
            <a:ext cx="67220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Результаты анализа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F81AEC-A0C4-424C-9D2F-5B2387CDA627}"/>
              </a:ext>
            </a:extLst>
          </p:cNvPr>
          <p:cNvSpPr txBox="1"/>
          <p:nvPr/>
        </p:nvSpPr>
        <p:spPr>
          <a:xfrm>
            <a:off x="840259" y="2669047"/>
            <a:ext cx="1720060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 1. Продажи в разрезе точек сети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     Сеть состоит из 3 точек – одной в Санкт-Петербурге (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id 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3) 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и двух в Москве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(id 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8 и №5)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     Размер аудитории у точек и выручка практически равны (очень близки).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     Из 7.4 млн руб. общей выручки точки 3, 5 и 8 дают соответственно 2.5, 2.6 и 2.3 млн руб., при  8.6, 8.6 и 7.7 тыс. посетителей.</a:t>
            </a:r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1938E12-C526-4272-9975-412A6D467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000586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42962E-DF2E-41F1-B34A-A987A10FDE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8453" y="5286671"/>
            <a:ext cx="5512135" cy="52812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D63EB1-70D0-4547-B24C-E25F1EE82A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8044" y="5311385"/>
            <a:ext cx="5839440" cy="528125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0E859C-87D7-4F12-B7D7-5D9337FFE0DF}"/>
              </a:ext>
            </a:extLst>
          </p:cNvPr>
          <p:cNvSpPr/>
          <p:nvPr/>
        </p:nvSpPr>
        <p:spPr>
          <a:xfrm>
            <a:off x="4740323" y="7053399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35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AEDF493-AA03-4C99-8DD8-16DE3546F5F8}"/>
              </a:ext>
            </a:extLst>
          </p:cNvPr>
          <p:cNvSpPr/>
          <p:nvPr/>
        </p:nvSpPr>
        <p:spPr>
          <a:xfrm>
            <a:off x="10602097" y="8111835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35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F59F04-1633-49DC-917E-27B45A168CE4}"/>
              </a:ext>
            </a:extLst>
          </p:cNvPr>
          <p:cNvSpPr/>
          <p:nvPr/>
        </p:nvSpPr>
        <p:spPr>
          <a:xfrm>
            <a:off x="3120107" y="81823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83B3CFA-ACBA-498F-87BC-786AA0126E17}"/>
              </a:ext>
            </a:extLst>
          </p:cNvPr>
          <p:cNvSpPr/>
          <p:nvPr/>
        </p:nvSpPr>
        <p:spPr>
          <a:xfrm>
            <a:off x="12320942" y="695695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D68FFF1-A4CC-4EDD-8517-B2F804871919}"/>
              </a:ext>
            </a:extLst>
          </p:cNvPr>
          <p:cNvSpPr/>
          <p:nvPr/>
        </p:nvSpPr>
        <p:spPr>
          <a:xfrm>
            <a:off x="4935868" y="8889289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31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0F0E41F-F486-4969-A14C-046E07FE5CD8}"/>
              </a:ext>
            </a:extLst>
          </p:cNvPr>
          <p:cNvSpPr/>
          <p:nvPr/>
        </p:nvSpPr>
        <p:spPr>
          <a:xfrm>
            <a:off x="12499774" y="893712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CBDC63-E4F0-47EE-9AE8-389F05E564B9}"/>
              </a:ext>
            </a:extLst>
          </p:cNvPr>
          <p:cNvSpPr txBox="1"/>
          <p:nvPr/>
        </p:nvSpPr>
        <p:spPr>
          <a:xfrm>
            <a:off x="2594922" y="10567930"/>
            <a:ext cx="12875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Вывод: Все точки работают с равной экономической эффективностью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789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7B5D53-9E2A-4C31-A68C-E31118E82025}"/>
              </a:ext>
            </a:extLst>
          </p:cNvPr>
          <p:cNvSpPr/>
          <p:nvPr/>
        </p:nvSpPr>
        <p:spPr>
          <a:xfrm>
            <a:off x="963825" y="1818479"/>
            <a:ext cx="12900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2. Продажи в разрезе товарных категорий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в 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FF4788-8718-4FBC-AA37-6C9F3A0F1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659" y="2464809"/>
            <a:ext cx="13752727" cy="8684793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DCF327-24BB-44EC-9F16-C88CE02D3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867586"/>
              </p:ext>
            </p:extLst>
          </p:nvPr>
        </p:nvGraphicFramePr>
        <p:xfrm>
          <a:off x="963825" y="3389490"/>
          <a:ext cx="6861402" cy="4762682"/>
        </p:xfrm>
        <a:graphic>
          <a:graphicData uri="http://schemas.openxmlformats.org/drawingml/2006/table">
            <a:tbl>
              <a:tblPr/>
              <a:tblGrid>
                <a:gridCol w="3159443">
                  <a:extLst>
                    <a:ext uri="{9D8B030D-6E8A-4147-A177-3AD203B41FA5}">
                      <a16:colId xmlns:a16="http://schemas.microsoft.com/office/drawing/2014/main" val="1874123716"/>
                    </a:ext>
                  </a:extLst>
                </a:gridCol>
                <a:gridCol w="3701959">
                  <a:extLst>
                    <a:ext uri="{9D8B030D-6E8A-4147-A177-3AD203B41FA5}">
                      <a16:colId xmlns:a16="http://schemas.microsoft.com/office/drawing/2014/main" val="3334407370"/>
                    </a:ext>
                  </a:extLst>
                </a:gridCol>
              </a:tblGrid>
              <a:tr h="483093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Coffee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994782"/>
                  </a:ext>
                </a:extLst>
              </a:tr>
              <a:tr h="483093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219463"/>
                  </a:ext>
                </a:extLst>
              </a:tr>
              <a:tr h="483093">
                <a:tc>
                  <a:txBody>
                    <a:bodyPr/>
                    <a:lstStyle/>
                    <a:p>
                      <a:r>
                        <a:rPr lang="en-US" sz="2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Bakery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083762"/>
                  </a:ext>
                </a:extLst>
              </a:tr>
              <a:tr h="567151">
                <a:tc>
                  <a:txBody>
                    <a:bodyPr/>
                    <a:lstStyle/>
                    <a:p>
                      <a:r>
                        <a:rPr lang="en-US" sz="2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Drinking Chocolate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4957"/>
                  </a:ext>
                </a:extLst>
              </a:tr>
              <a:tr h="568411">
                <a:tc>
                  <a:txBody>
                    <a:bodyPr/>
                    <a:lstStyle/>
                    <a:p>
                      <a:r>
                        <a:rPr lang="en-US" sz="2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Coffee beans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354019"/>
                  </a:ext>
                </a:extLst>
              </a:tr>
              <a:tr h="483093">
                <a:tc>
                  <a:txBody>
                    <a:bodyPr/>
                    <a:lstStyle/>
                    <a:p>
                      <a:r>
                        <a:rPr lang="en-US" sz="2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Branded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1893200"/>
                  </a:ext>
                </a:extLst>
              </a:tr>
              <a:tr h="483093">
                <a:tc>
                  <a:txBody>
                    <a:bodyPr/>
                    <a:lstStyle/>
                    <a:p>
                      <a:r>
                        <a:rPr lang="en-US" sz="2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Loose Tea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907179"/>
                  </a:ext>
                </a:extLst>
              </a:tr>
              <a:tr h="322923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Flavours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315580"/>
                  </a:ext>
                </a:extLst>
              </a:tr>
              <a:tr h="34846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Packaged Chocolate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1366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53C097-7234-421D-BB9A-1077BB881BE1}"/>
              </a:ext>
            </a:extLst>
          </p:cNvPr>
          <p:cNvSpPr txBox="1"/>
          <p:nvPr/>
        </p:nvSpPr>
        <p:spPr>
          <a:xfrm>
            <a:off x="963825" y="9242861"/>
            <a:ext cx="90882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Вывод:</a:t>
            </a:r>
          </a:p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Финансово значимы только первые 2 позиции - </a:t>
            </a:r>
            <a:r>
              <a:rPr lang="ru-RU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, дающие в сумме около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70%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 выручки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F02C4AD5-CDD3-4408-8C57-6634A890B4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7557743"/>
              </p:ext>
            </p:extLst>
          </p:nvPr>
        </p:nvGraphicFramePr>
        <p:xfrm>
          <a:off x="3707027" y="369876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2249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2BFB84-FD31-43E9-A4B8-847C2477D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0" y="1655812"/>
            <a:ext cx="10781443" cy="9775920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A0D96DC-D64A-4136-A698-80C11AB3A8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7701256"/>
              </p:ext>
            </p:extLst>
          </p:nvPr>
        </p:nvGraphicFramePr>
        <p:xfrm>
          <a:off x="3707027" y="271021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261D6F-6F6C-4F04-A403-187E360D8567}"/>
              </a:ext>
            </a:extLst>
          </p:cNvPr>
          <p:cNvSpPr/>
          <p:nvPr/>
        </p:nvSpPr>
        <p:spPr>
          <a:xfrm>
            <a:off x="321276" y="8798011"/>
            <a:ext cx="9267567" cy="1680519"/>
          </a:xfrm>
          <a:prstGeom prst="rect">
            <a:avLst/>
          </a:prstGeom>
          <a:noFill/>
          <a:ln w="6350"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BA1CF3-7ACA-4190-9EF6-0B8F69A3990A}"/>
              </a:ext>
            </a:extLst>
          </p:cNvPr>
          <p:cNvSpPr/>
          <p:nvPr/>
        </p:nvSpPr>
        <p:spPr>
          <a:xfrm>
            <a:off x="321276" y="8798011"/>
            <a:ext cx="9267567" cy="168051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5383DD7-67B0-4918-870D-BADBF9F48F94}"/>
              </a:ext>
            </a:extLst>
          </p:cNvPr>
          <p:cNvSpPr/>
          <p:nvPr/>
        </p:nvSpPr>
        <p:spPr>
          <a:xfrm>
            <a:off x="321276" y="8130746"/>
            <a:ext cx="10193983" cy="2174789"/>
          </a:xfrm>
          <a:prstGeom prst="rect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B4D71C-97E0-4A16-904F-246A50121C69}"/>
              </a:ext>
            </a:extLst>
          </p:cNvPr>
          <p:cNvSpPr/>
          <p:nvPr/>
        </p:nvSpPr>
        <p:spPr>
          <a:xfrm>
            <a:off x="8364825" y="8714940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187F79-7EAF-4739-8746-C7F174196CD9}"/>
              </a:ext>
            </a:extLst>
          </p:cNvPr>
          <p:cNvSpPr txBox="1"/>
          <p:nvPr/>
        </p:nvSpPr>
        <p:spPr>
          <a:xfrm>
            <a:off x="11244649" y="2397216"/>
            <a:ext cx="8229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Диаграмма демонстрирует достаточно равномерное распределение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выручки по сортам.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Выделим 6 нижних позиций, дающих в совокупности около 20% выручки. 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Это список «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Кофе на замену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»: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/>
              <a:t>Columbian Medium Roast </a:t>
            </a:r>
            <a:r>
              <a:rPr lang="en-US" sz="2800" b="1" dirty="0" err="1"/>
              <a:t>Sm</a:t>
            </a:r>
            <a:endParaRPr lang="ru-RU" sz="2800" b="1" dirty="0"/>
          </a:p>
          <a:p>
            <a:r>
              <a:rPr lang="en-US" sz="2800" b="1" dirty="0" err="1"/>
              <a:t>Ouro</a:t>
            </a:r>
            <a:r>
              <a:rPr lang="en-US" sz="2800" b="1" dirty="0"/>
              <a:t> </a:t>
            </a:r>
            <a:r>
              <a:rPr lang="en-US" sz="2800" b="1" dirty="0" err="1"/>
              <a:t>Brasileiro</a:t>
            </a:r>
            <a:r>
              <a:rPr lang="en-US" sz="2800" b="1" dirty="0"/>
              <a:t> shot</a:t>
            </a:r>
            <a:endParaRPr lang="ru-RU" sz="2800" b="1" dirty="0"/>
          </a:p>
          <a:p>
            <a:r>
              <a:rPr lang="en-US" sz="2800" b="1" dirty="0"/>
              <a:t>Our Old Time Diner Blend </a:t>
            </a:r>
            <a:r>
              <a:rPr lang="en-US" sz="2800" b="1" dirty="0" err="1"/>
              <a:t>Sm</a:t>
            </a:r>
            <a:endParaRPr lang="ru-RU" sz="2800" b="1" dirty="0"/>
          </a:p>
          <a:p>
            <a:r>
              <a:rPr lang="en-US" sz="2800" b="1" dirty="0"/>
              <a:t>Ethiopia </a:t>
            </a:r>
            <a:r>
              <a:rPr lang="en-US" sz="2800" b="1" dirty="0" err="1"/>
              <a:t>Sm</a:t>
            </a:r>
            <a:endParaRPr lang="ru-RU" sz="2800" b="1" dirty="0"/>
          </a:p>
          <a:p>
            <a:r>
              <a:rPr lang="en-US" sz="2800" b="1" dirty="0"/>
              <a:t>Brazilian </a:t>
            </a:r>
            <a:r>
              <a:rPr lang="en-US" sz="2800" b="1" dirty="0" err="1"/>
              <a:t>Sm</a:t>
            </a:r>
            <a:endParaRPr lang="ru-RU" sz="2800" b="1" dirty="0"/>
          </a:p>
          <a:p>
            <a:r>
              <a:rPr lang="en-US" sz="2800" b="1" dirty="0"/>
              <a:t>Jamaican Coffee River </a:t>
            </a:r>
            <a:r>
              <a:rPr lang="en-US" sz="2800" b="1" dirty="0" err="1"/>
              <a:t>Sm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2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5BC509-E8A1-4E26-AE06-25290F7EC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5" y="1851718"/>
            <a:ext cx="9976947" cy="9269363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ACA80B6-4992-4196-8C10-6B7E00B75F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989464"/>
              </p:ext>
            </p:extLst>
          </p:nvPr>
        </p:nvGraphicFramePr>
        <p:xfrm>
          <a:off x="3707027" y="271022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9B2E4D-5B00-4B14-BA63-A3B24EFA2C08}"/>
              </a:ext>
            </a:extLst>
          </p:cNvPr>
          <p:cNvSpPr/>
          <p:nvPr/>
        </p:nvSpPr>
        <p:spPr>
          <a:xfrm>
            <a:off x="321276" y="8204886"/>
            <a:ext cx="9267567" cy="1828801"/>
          </a:xfrm>
          <a:prstGeom prst="rect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5A5F8D-CE85-4A02-A784-F377C968D7A9}"/>
              </a:ext>
            </a:extLst>
          </p:cNvPr>
          <p:cNvSpPr/>
          <p:nvPr/>
        </p:nvSpPr>
        <p:spPr>
          <a:xfrm>
            <a:off x="7514901" y="8534302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D6B6F5-26AC-4344-A20B-313E04990A00}"/>
              </a:ext>
            </a:extLst>
          </p:cNvPr>
          <p:cNvSpPr txBox="1"/>
          <p:nvPr/>
        </p:nvSpPr>
        <p:spPr>
          <a:xfrm>
            <a:off x="10602087" y="2520784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Диаграмма демонстрирует достаточно равномерное распределение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выручки по сортам.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Выделим 4 нижние позиции, дающих в совокупности около 20% выручки. 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Это список «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Чай на замену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»: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/>
              <a:t>Peppermint </a:t>
            </a:r>
            <a:r>
              <a:rPr lang="en-US" sz="2800" b="1" dirty="0" err="1"/>
              <a:t>Rg</a:t>
            </a:r>
            <a:endParaRPr lang="ru-RU" sz="2800" b="1" dirty="0"/>
          </a:p>
          <a:p>
            <a:r>
              <a:rPr lang="en-US" sz="2800" b="1" dirty="0"/>
              <a:t>Spicy Eye Opener Chai </a:t>
            </a:r>
            <a:r>
              <a:rPr lang="en-US" sz="2800" b="1" dirty="0" err="1"/>
              <a:t>Rg</a:t>
            </a:r>
            <a:endParaRPr lang="ru-RU" sz="2800" b="1" dirty="0"/>
          </a:p>
          <a:p>
            <a:r>
              <a:rPr lang="en-US" sz="2800" b="1" dirty="0"/>
              <a:t>English Breakfast </a:t>
            </a:r>
            <a:r>
              <a:rPr lang="en-US" sz="2800" b="1" dirty="0" err="1"/>
              <a:t>Rg</a:t>
            </a:r>
            <a:endParaRPr lang="ru-RU" sz="2800" b="1" dirty="0"/>
          </a:p>
          <a:p>
            <a:r>
              <a:rPr lang="en-US" sz="2800" b="1" dirty="0"/>
              <a:t>Serenity Green Tea </a:t>
            </a:r>
            <a:r>
              <a:rPr lang="en-US" sz="2800" b="1" dirty="0" err="1"/>
              <a:t>Rg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62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2989835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43DA993-2D9F-4284-9EC0-705CBAD0C11A}"/>
              </a:ext>
            </a:extLst>
          </p:cNvPr>
          <p:cNvSpPr txBox="1"/>
          <p:nvPr/>
        </p:nvSpPr>
        <p:spPr>
          <a:xfrm>
            <a:off x="1482811" y="2174789"/>
            <a:ext cx="1485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3. Структура аудитории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B81863-3786-4787-9F17-CB69EAB54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77" y="3863973"/>
            <a:ext cx="7533159" cy="63794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D78F7E-C58F-4AD7-9BFC-08AE3F061D90}"/>
              </a:ext>
            </a:extLst>
          </p:cNvPr>
          <p:cNvSpPr/>
          <p:nvPr/>
        </p:nvSpPr>
        <p:spPr>
          <a:xfrm>
            <a:off x="2922196" y="5556745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57%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A6AFBA-D4B3-460E-B0C5-CD83F2123D4E}"/>
              </a:ext>
            </a:extLst>
          </p:cNvPr>
          <p:cNvSpPr/>
          <p:nvPr/>
        </p:nvSpPr>
        <p:spPr>
          <a:xfrm>
            <a:off x="3385403" y="8313746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43%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5EA3E7-1DD9-405B-BE03-04C412FFB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5230" y="3277608"/>
            <a:ext cx="9911154" cy="7552164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98A317-9755-4FEE-9107-A63C95CDFB79}"/>
              </a:ext>
            </a:extLst>
          </p:cNvPr>
          <p:cNvSpPr/>
          <p:nvPr/>
        </p:nvSpPr>
        <p:spPr>
          <a:xfrm>
            <a:off x="9179208" y="8837237"/>
            <a:ext cx="14418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1ECAD71-2C73-45ED-BBED-75B418A70D66}"/>
              </a:ext>
            </a:extLst>
          </p:cNvPr>
          <p:cNvSpPr/>
          <p:nvPr/>
        </p:nvSpPr>
        <p:spPr>
          <a:xfrm>
            <a:off x="9443682" y="8082913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1000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3433DA-34B6-4D33-94A0-C5379F23ADD6}"/>
              </a:ext>
            </a:extLst>
          </p:cNvPr>
          <p:cNvSpPr/>
          <p:nvPr/>
        </p:nvSpPr>
        <p:spPr>
          <a:xfrm>
            <a:off x="9443681" y="7251028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1500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678FE58-EF50-4E68-9F19-16E1D176A2A2}"/>
              </a:ext>
            </a:extLst>
          </p:cNvPr>
          <p:cNvSpPr/>
          <p:nvPr/>
        </p:nvSpPr>
        <p:spPr>
          <a:xfrm>
            <a:off x="9464774" y="6412201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2000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7D83D5A-DBFD-497C-8A48-3CD2AECC8912}"/>
              </a:ext>
            </a:extLst>
          </p:cNvPr>
          <p:cNvSpPr/>
          <p:nvPr/>
        </p:nvSpPr>
        <p:spPr>
          <a:xfrm>
            <a:off x="9443680" y="5566521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2500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27C6B7-BED3-40EB-8206-18EEA96953BA}"/>
              </a:ext>
            </a:extLst>
          </p:cNvPr>
          <p:cNvSpPr/>
          <p:nvPr/>
        </p:nvSpPr>
        <p:spPr>
          <a:xfrm>
            <a:off x="9387903" y="4773417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3000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9E5044-D3EE-4F20-BE8B-DA34484E5472}"/>
              </a:ext>
            </a:extLst>
          </p:cNvPr>
          <p:cNvSpPr/>
          <p:nvPr/>
        </p:nvSpPr>
        <p:spPr>
          <a:xfrm>
            <a:off x="9406267" y="3960399"/>
            <a:ext cx="870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3500</a:t>
            </a:r>
          </a:p>
        </p:txBody>
      </p:sp>
    </p:spTree>
    <p:extLst>
      <p:ext uri="{BB962C8B-B14F-4D97-AF65-F5344CB8AC3E}">
        <p14:creationId xmlns:p14="http://schemas.microsoft.com/office/powerpoint/2010/main" val="1040001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/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A8A19E6-CCD9-419A-A7D6-52E66F2013D3}"/>
              </a:ext>
            </a:extLst>
          </p:cNvPr>
          <p:cNvSpPr txBox="1"/>
          <p:nvPr/>
        </p:nvSpPr>
        <p:spPr>
          <a:xfrm>
            <a:off x="617839" y="2788058"/>
            <a:ext cx="1849326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Женщины посещают кофейню на треть чаще мужчин </a:t>
            </a:r>
          </a:p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и обеспечивают на треть большую выручку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Вкусовые предпочтения мужчин и женщин практически </a:t>
            </a:r>
          </a:p>
          <a:p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совпадают, как в целом, так и по регионам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Преобладают индивидуальные посетители. Их в 1.5 раза больше чем пар (14.4 против 10 тыс.).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Среднее количество посещений на одного клиента составляет примерно 10, основная масса посетителей посещало заведение 5-20 раз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Средний возраст посетителей составляет 43 года, но его имеет меньшинство посетителей, основная же их масса представлена молодой (23-35) и возрастной (старше 60) публикой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0F03D2-DD00-4F40-B2DF-CB1631777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1471" y="2788058"/>
            <a:ext cx="5369827" cy="246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/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B0831-CAF2-42A1-85C3-A59D8D706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1" y="2498709"/>
            <a:ext cx="11104371" cy="8424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E450E0-B5DB-4224-BFEA-6CB91AD5283E}"/>
              </a:ext>
            </a:extLst>
          </p:cNvPr>
          <p:cNvSpPr txBox="1"/>
          <p:nvPr/>
        </p:nvSpPr>
        <p:spPr>
          <a:xfrm>
            <a:off x="7680721" y="1806729"/>
            <a:ext cx="1194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Ящиковая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 диаграмма распределения </a:t>
            </a:r>
          </a:p>
          <a:p>
            <a:pPr algn="ctr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возрастных предпочтений товарных категорий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E811B-8053-4819-9D29-02480DF7CEC2}"/>
              </a:ext>
            </a:extLst>
          </p:cNvPr>
          <p:cNvSpPr txBox="1"/>
          <p:nvPr/>
        </p:nvSpPr>
        <p:spPr>
          <a:xfrm>
            <a:off x="550288" y="3648667"/>
            <a:ext cx="733991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Выдвинута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гипотеза об отсутствии статистической взаимосвязи между признаками возраст и товарная категория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Методами статистического анализа эта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гипотеза подтверждена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Вывод: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возраста не влияет на потребительские предпочтения аудитории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ящиковой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диаграмме справа этот вывод находит свое подтверждение – статистические пропорции по возрастам практически одинаковы для всех товарных групп</a:t>
            </a:r>
          </a:p>
        </p:txBody>
      </p:sp>
    </p:spTree>
    <p:extLst>
      <p:ext uri="{BB962C8B-B14F-4D97-AF65-F5344CB8AC3E}">
        <p14:creationId xmlns:p14="http://schemas.microsoft.com/office/powerpoint/2010/main" val="3514883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7231865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647D4F8-CABA-405A-AA94-37F8C3782B42}"/>
              </a:ext>
            </a:extLst>
          </p:cNvPr>
          <p:cNvSpPr txBox="1"/>
          <p:nvPr/>
        </p:nvSpPr>
        <p:spPr>
          <a:xfrm>
            <a:off x="1902941" y="3534032"/>
            <a:ext cx="16829902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Интерпретация результатов:</a:t>
            </a:r>
          </a:p>
          <a:p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Аудитория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Среднее количество посещений на одного клиента составляет примерно 10, основная масса посетителей бывали в заведении 5 – 20 раз. Это свидетельствует о существовании вполне сложившейся аудитории со своим профилем предпочтений.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Вкусовые предпочтения мужчин и женщин практически совпадают, как в целом, так и по регионам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Преобладают индивидуальные посетители. Их в 1.5 раза больше чем пар. Остальных исчезающе мало.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Средний возраст посетителей составляет 43 года, хотя средний возраст имеет меньшинство посетителей, основная же их масса представлена молодой (23-35) и возрастной (старше 60) публикой.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Аудитория характеризуется преимущественной (на 1/3) численностью женщин как в целом по сети, так и в региональном разрезе.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Мы можем видеть, что в СПб расположен один пункт (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sales_outlet_id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3), а в Москве - два пункта (5 и 8), причем аудитории московских пунктов не пересекаются.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Целевой аудиторией можно считать посетителей в возрасте 23-43 лет.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Тогда как вычленение категорий "одиночный посетитель - пара" или по половому признаку не дает выраженного профиля т.к. преобладание не является значительным.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386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/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647D4F8-CABA-405A-AA94-37F8C3782B42}"/>
              </a:ext>
            </a:extLst>
          </p:cNvPr>
          <p:cNvSpPr txBox="1"/>
          <p:nvPr/>
        </p:nvSpPr>
        <p:spPr>
          <a:xfrm>
            <a:off x="1902941" y="3534032"/>
            <a:ext cx="168299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Интерпретация результатов:</a:t>
            </a:r>
          </a:p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Потребительские предпочтения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Наиболее востребованные позиции: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Bakery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Drinking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Chocolate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. Кофе и чай (первое в 1.5 раза чаще второго) составляют 75% продаж.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Основная масса покупок делается на товарных позициях собирающих от 400 покупок (таковых 40 позиций) и в отношении товара в ценовом диапазоне 50-350 руб., при этом наиболее ходовыми являются товары по цене 200+50 руб.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Основная масса чеков имеет цену до 700 руб., при этом наиболее распространенными являются чеки 150-400 руб. что соответствует среднему "полуторному" клиенту (средняя величина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quantity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= 1.43)</a:t>
            </a:r>
          </a:p>
          <a:p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18597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/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647D4F8-CABA-405A-AA94-37F8C3782B42}"/>
              </a:ext>
            </a:extLst>
          </p:cNvPr>
          <p:cNvSpPr txBox="1"/>
          <p:nvPr/>
        </p:nvSpPr>
        <p:spPr>
          <a:xfrm>
            <a:off x="1637099" y="1804085"/>
            <a:ext cx="16829902" cy="981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Интерпретация результатов:</a:t>
            </a:r>
          </a:p>
          <a:p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Финансовая деятельность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Полная выручка составляет около 7.5 млн.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endParaRPr lang="ru-RU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Хотя одиночки встречаются в полтора раза чаще пар, пары дают на 16% больший доход - 3.9 млн. против 3.3 у одиночек.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Женщины обеспечивают на 33% процента больше выручки, чем мужчины, в точном соответствии со своим количественным преимуществом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Молодежь (возраст 23-43 г) приносит почти половину дохода, другие возрастные группы дают оставшуюся половину приблизительно в равных долях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Все точки дают примерно одинаковую выручку. С поправкой на размеры локальной аудитории, так же примерно равные, преимуществ ни у одной точки нет.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Распределение выручки по товарным категориям: финансово значимы только первые 2 позиции -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 (40% выручки) и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 (30%)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Распределение выручки по товарным позициям (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product_name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) не имеет ярко выраженных преимуществ у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каки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-либо из них.</a:t>
            </a:r>
          </a:p>
          <a:p>
            <a:endParaRPr lang="ru-RU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Тем не менее можно выбрать 6 нижних позиций по разрезу выручки для кофе и 4 для чая, совокупный вклад которых в свои товарные категории приблизительно составляет 20%. Для кофе это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Columbian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Roast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Sm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Ouro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Brasileiro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shot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Diner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Blend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Sm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Ethiopia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Sm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Brazilian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Sm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Jamaican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River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Sm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. - вклад каждой из этих позиций не более 4% от совокупной выручки по категории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. Назовем этот список условно Кофе-на-замену.</a:t>
            </a:r>
          </a:p>
          <a:p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Для чая это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Peppermint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Rg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Spicy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Eye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Opener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Chai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Rg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Breakfast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Rg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Serenity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Rg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. - вклад каждой из этих позиций не более 5.7% от совокупной выручки по категории </a:t>
            </a:r>
            <a:r>
              <a:rPr lang="ru-RU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. Назовем этот список условно Чай-на-замену.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99103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25307B-C53A-4EAC-8B64-2971BDEB5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1900302"/>
              </p:ext>
            </p:extLst>
          </p:nvPr>
        </p:nvGraphicFramePr>
        <p:xfrm>
          <a:off x="3707027" y="567584"/>
          <a:ext cx="13790141" cy="123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099E25-14EA-4D40-AA6A-063DBB258B96}"/>
              </a:ext>
            </a:extLst>
          </p:cNvPr>
          <p:cNvSpPr txBox="1"/>
          <p:nvPr/>
        </p:nvSpPr>
        <p:spPr>
          <a:xfrm>
            <a:off x="1260390" y="3039762"/>
            <a:ext cx="1752188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Рекомендации</a:t>
            </a:r>
          </a:p>
          <a:p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Очевидно, что бизнес обладает хорошо выстроенной структурой - практически все его значимые показатели не имеют резких перепадов и таким образом находятся в состоянии равновесия, с позиций Общей теории систем наиболее эффективном из всех рабочих состояний.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Это позволяет рекомендовать расширение бизнеса путем, в частности, создания одной дополнительной точки в Москве в течение 2 месяцев и одной в Санкт-Петербурге в течение последующих 2 месяцев при условии, что первая точка будет развиваться успешно в соответствии с бизнес-планом.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Так же можно применительно к этим новым точкам либо просто сократить ассортимент перечисленный в списках 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Кофе-на-замену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Чай-на-замену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что сократит накладные расходы, либо заменить эти позиции на новые, что более рискованно, но представляется более интересным в аспекте развития бизнеса.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Остальные товарные категории (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Bakery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Drinking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Chocolate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beans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Branded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Loose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Tea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Flavours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Packaged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Chocolate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) предлагается сохранить для поддержания необходимой товарной экосистемы.</a:t>
            </a: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Для повышения комфорта молодежной составляющей аудитории (целевой) можно рекомендовать насыщение пространства средствами коммуникаций (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WiFi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бесплатное пользование планшетами компании, доступ к </a:t>
            </a:r>
            <a:r>
              <a:rPr lang="ru-RU" sz="2800">
                <a:latin typeface="Calibri" panose="020F0502020204030204" pitchFamily="34" charset="0"/>
                <a:cs typeface="Calibri" panose="020F0502020204030204" pitchFamily="34" charset="0"/>
              </a:rPr>
              <a:t>внутренней веб-камере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или смс-сервис с информацией о заполненности зала и т.п.)</a:t>
            </a:r>
          </a:p>
        </p:txBody>
      </p:sp>
    </p:spTree>
    <p:extLst>
      <p:ext uri="{BB962C8B-B14F-4D97-AF65-F5344CB8AC3E}">
        <p14:creationId xmlns:p14="http://schemas.microsoft.com/office/powerpoint/2010/main" val="434757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1849</Words>
  <Application>Microsoft Office PowerPoint</Application>
  <PresentationFormat>Произвольный</PresentationFormat>
  <Paragraphs>282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Arial Black</vt:lpstr>
      <vt:lpstr>Tahoma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Professional</cp:lastModifiedBy>
  <cp:revision>85</cp:revision>
  <dcterms:modified xsi:type="dcterms:W3CDTF">2024-09-06T17:06:21Z</dcterms:modified>
</cp:coreProperties>
</file>